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3"/>
  </p:normalViewPr>
  <p:slideViewPr>
    <p:cSldViewPr snapToGrid="0">
      <p:cViewPr varScale="1">
        <p:scale>
          <a:sx n="50" d="100"/>
          <a:sy n="50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5" name="Shape 18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08990">
              <a:lnSpc>
                <a:spcPct val="100000"/>
              </a:lnSpc>
              <a:buSzTx/>
              <a:buNone/>
              <a:defRPr sz="3500" b="1" cap="small"/>
            </a:lvl1pPr>
            <a:lvl2pPr marL="1054100" indent="-444500" defTabSz="808990">
              <a:lnSpc>
                <a:spcPct val="100000"/>
              </a:lnSpc>
              <a:defRPr sz="3500" b="1" cap="small"/>
            </a:lvl2pPr>
            <a:lvl3pPr marL="1663700" indent="-444500" defTabSz="808990">
              <a:lnSpc>
                <a:spcPct val="100000"/>
              </a:lnSpc>
              <a:defRPr sz="3500" b="1" cap="small"/>
            </a:lvl3pPr>
            <a:lvl4pPr marL="2273300" indent="-444500" defTabSz="808990">
              <a:lnSpc>
                <a:spcPct val="100000"/>
              </a:lnSpc>
              <a:defRPr sz="3500" b="1" cap="small"/>
            </a:lvl4pPr>
            <a:lvl5pPr marL="2882900" indent="-444500" defTabSz="808990">
              <a:lnSpc>
                <a:spcPct val="100000"/>
              </a:lnSpc>
              <a:defRPr sz="3500" b="1" cap="small"/>
            </a:lvl5pPr>
          </a:lstStyle>
          <a:p>
            <a:r>
              <a:t>Autore e data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z="13100" spc="-262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Titolo presentazione</a:t>
            </a:r>
          </a:p>
        </p:txBody>
      </p:sp>
      <p:sp>
        <p:nvSpPr>
          <p:cNvPr id="13" name="Corpo livello uno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Sottotitolo presentazione</a:t>
            </a:r>
          </a:p>
        </p:txBody>
      </p:sp>
      <p:sp>
        <p:nvSpPr>
          <p:cNvPr id="1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chiar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rpo livello uno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Dichiarazione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formazione import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orpo livello uno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buSzTx/>
              <a:buNone/>
              <a:defRPr sz="25000" b="1" spc="-250">
                <a:latin typeface="+mn-lt"/>
                <a:ea typeface="+mn-ea"/>
                <a:cs typeface="+mn-cs"/>
                <a:sym typeface="Helvetica Neue"/>
              </a:defRPr>
            </a:lvl1pPr>
            <a:lvl2pPr marL="0" indent="0" algn="ctr">
              <a:lnSpc>
                <a:spcPct val="80000"/>
              </a:lnSpc>
              <a:buSzTx/>
              <a:buNone/>
              <a:defRPr sz="25000" b="1" spc="-250">
                <a:latin typeface="+mn-lt"/>
                <a:ea typeface="+mn-ea"/>
                <a:cs typeface="+mn-cs"/>
                <a:sym typeface="Helvetica Neue"/>
              </a:defRPr>
            </a:lvl2pPr>
            <a:lvl3pPr marL="0" indent="0" algn="ctr">
              <a:lnSpc>
                <a:spcPct val="80000"/>
              </a:lnSpc>
              <a:buSzTx/>
              <a:buNone/>
              <a:defRPr sz="25000" b="1" spc="-250">
                <a:latin typeface="+mn-lt"/>
                <a:ea typeface="+mn-ea"/>
                <a:cs typeface="+mn-cs"/>
                <a:sym typeface="Helvetica Neue"/>
              </a:defRPr>
            </a:lvl3pPr>
            <a:lvl4pPr marL="0" indent="0" algn="ctr">
              <a:lnSpc>
                <a:spcPct val="80000"/>
              </a:lnSpc>
              <a:buSzTx/>
              <a:buNone/>
              <a:defRPr sz="25000" b="1" spc="-250">
                <a:latin typeface="+mn-lt"/>
                <a:ea typeface="+mn-ea"/>
                <a:cs typeface="+mn-cs"/>
                <a:sym typeface="Helvetica Neue"/>
              </a:defRPr>
            </a:lvl4pPr>
            <a:lvl5pPr marL="0" indent="0" algn="ctr">
              <a:lnSpc>
                <a:spcPct val="80000"/>
              </a:lnSpc>
              <a:buSzTx/>
              <a:buNone/>
              <a:defRPr sz="25000" b="1" spc="-250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Dettagli informazion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Dettagli informazione</a:t>
            </a:r>
          </a:p>
        </p:txBody>
      </p:sp>
      <p:sp>
        <p:nvSpPr>
          <p:cNvPr id="10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3600" b="1">
                <a:latin typeface="+mn-lt"/>
                <a:ea typeface="+mn-ea"/>
                <a:cs typeface="+mn-cs"/>
                <a:sym typeface="Helvetica Neue"/>
              </a:defRPr>
            </a:lvl1pPr>
            <a:lvl2pPr marL="1066800" indent="-457200" defTabSz="825500">
              <a:lnSpc>
                <a:spcPct val="100000"/>
              </a:lnSpc>
              <a:defRPr sz="3600" b="1">
                <a:latin typeface="+mn-lt"/>
                <a:ea typeface="+mn-ea"/>
                <a:cs typeface="+mn-cs"/>
                <a:sym typeface="Helvetica Neue"/>
              </a:defRPr>
            </a:lvl2pPr>
            <a:lvl3pPr marL="1676400" indent="-457200" defTabSz="825500">
              <a:lnSpc>
                <a:spcPct val="100000"/>
              </a:lnSpc>
              <a:defRPr sz="3600" b="1">
                <a:latin typeface="+mn-lt"/>
                <a:ea typeface="+mn-ea"/>
                <a:cs typeface="+mn-cs"/>
                <a:sym typeface="Helvetica Neue"/>
              </a:defRPr>
            </a:lvl3pPr>
            <a:lvl4pPr marL="2286000" indent="-457200" defTabSz="825500">
              <a:lnSpc>
                <a:spcPct val="100000"/>
              </a:lnSpc>
              <a:defRPr sz="3600" b="1">
                <a:latin typeface="+mn-lt"/>
                <a:ea typeface="+mn-ea"/>
                <a:cs typeface="+mn-cs"/>
                <a:sym typeface="Helvetica Neue"/>
              </a:defRPr>
            </a:lvl4pPr>
            <a:lvl5pPr marL="2895600" indent="-457200" defTabSz="825500">
              <a:lnSpc>
                <a:spcPct val="100000"/>
              </a:lnSpc>
              <a:defRPr sz="3600" b="1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Attribuzione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Corpo livello uno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buSzTx/>
              <a:buNone/>
              <a:defRPr sz="850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“Citazione degna di nota”</a:t>
            </a:r>
          </a:p>
        </p:txBody>
      </p:sp>
      <p:sp>
        <p:nvSpPr>
          <p:cNvPr id="11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iotola di insalata con riso saltato, uova sode e bacchett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5" name="Ciotola con frittelle al salmone, insalata e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6" name="Pappardelle con burro al prezzemolo, nocciole tostate e scaglie di parmigiano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iotola di insalata con riso saltato, uova sode e bacchett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3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ttangolo 8"/>
          <p:cNvSpPr/>
          <p:nvPr/>
        </p:nvSpPr>
        <p:spPr>
          <a:xfrm>
            <a:off x="-15382" y="0"/>
            <a:ext cx="24576122" cy="13716000"/>
          </a:xfrm>
          <a:prstGeom prst="rect">
            <a:avLst/>
          </a:prstGeom>
          <a:solidFill>
            <a:srgbClr val="BD2B0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8288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50" name="Immagine 9" descr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45" y="4798988"/>
            <a:ext cx="4118024" cy="4118024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Connettore 1 11"/>
          <p:cNvSpPr/>
          <p:nvPr/>
        </p:nvSpPr>
        <p:spPr>
          <a:xfrm flipH="1">
            <a:off x="5080000" y="449287"/>
            <a:ext cx="2" cy="12817428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52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5649854" y="12470746"/>
            <a:ext cx="504546" cy="483909"/>
          </a:xfrm>
          <a:prstGeom prst="rect">
            <a:avLst/>
          </a:prstGeom>
        </p:spPr>
        <p:txBody>
          <a:bodyPr lIns="91438" tIns="91438" rIns="91438" bIns="91438" anchor="ctr"/>
          <a:lstStyle>
            <a:lvl1pPr algn="r" defTabSz="18288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ttangolo 6"/>
          <p:cNvSpPr/>
          <p:nvPr/>
        </p:nvSpPr>
        <p:spPr>
          <a:xfrm>
            <a:off x="3048000" y="0"/>
            <a:ext cx="18288000" cy="13716000"/>
          </a:xfrm>
          <a:prstGeom prst="rect">
            <a:avLst/>
          </a:prstGeom>
          <a:solidFill>
            <a:srgbClr val="BD2B0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8288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60" name="Immagine 7" descr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9771" y="1241375"/>
            <a:ext cx="4104457" cy="4104458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CasellaDiTesto 8"/>
          <p:cNvSpPr txBox="1"/>
          <p:nvPr/>
        </p:nvSpPr>
        <p:spPr>
          <a:xfrm>
            <a:off x="9403119" y="12906671"/>
            <a:ext cx="5577762" cy="588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8" tIns="91438" rIns="91438" bIns="91438">
            <a:spAutoFit/>
          </a:bodyPr>
          <a:lstStyle>
            <a:lvl1pPr defTabSz="1828800">
              <a:def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www.unibo.it</a:t>
            </a:r>
          </a:p>
        </p:txBody>
      </p:sp>
      <p:sp>
        <p:nvSpPr>
          <p:cNvPr id="162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279232" y="5561855"/>
            <a:ext cx="13825536" cy="864742"/>
          </a:xfrm>
          <a:prstGeom prst="rect">
            <a:avLst/>
          </a:prstGeom>
        </p:spPr>
        <p:txBody>
          <a:bodyPr lIns="91438" tIns="91438" rIns="91438" bIns="91438" numCol="1" spcCol="38100"/>
          <a:lstStyle>
            <a:lvl1pPr marL="0" indent="0" algn="ctr" defTabSz="1828800">
              <a:lnSpc>
                <a:spcPct val="100000"/>
              </a:lnSpc>
              <a:spcBef>
                <a:spcPts val="900"/>
              </a:spcBef>
              <a:buSzTx/>
              <a:buNone/>
              <a:defRPr sz="4000" b="1">
                <a:solidFill>
                  <a:srgbClr val="FFFFFF"/>
                </a:solidFill>
              </a:defRPr>
            </a:lvl1pPr>
            <a:lvl2pPr marL="865414" indent="-408213" algn="ctr" defTabSz="1828800">
              <a:lnSpc>
                <a:spcPct val="100000"/>
              </a:lnSpc>
              <a:spcBef>
                <a:spcPts val="900"/>
              </a:spcBef>
              <a:buSzPct val="100000"/>
              <a:buChar char="–"/>
              <a:defRPr sz="4000" b="1">
                <a:solidFill>
                  <a:srgbClr val="FFFFFF"/>
                </a:solidFill>
              </a:defRPr>
            </a:lvl2pPr>
            <a:lvl3pPr marL="1295400" algn="ctr" defTabSz="1828800">
              <a:lnSpc>
                <a:spcPct val="100000"/>
              </a:lnSpc>
              <a:spcBef>
                <a:spcPts val="900"/>
              </a:spcBef>
              <a:buSzPct val="100000"/>
              <a:defRPr sz="4000" b="1">
                <a:solidFill>
                  <a:srgbClr val="FFFFFF"/>
                </a:solidFill>
              </a:defRPr>
            </a:lvl3pPr>
            <a:lvl4pPr marL="1828800" indent="-457200" algn="ctr" defTabSz="1828800">
              <a:lnSpc>
                <a:spcPct val="100000"/>
              </a:lnSpc>
              <a:spcBef>
                <a:spcPts val="900"/>
              </a:spcBef>
              <a:buSzPct val="100000"/>
              <a:buChar char="–"/>
              <a:defRPr sz="4000" b="1">
                <a:solidFill>
                  <a:srgbClr val="FFFFFF"/>
                </a:solidFill>
              </a:defRPr>
            </a:lvl4pPr>
            <a:lvl5pPr marL="2286000" indent="-457200" algn="ctr" defTabSz="1828800">
              <a:lnSpc>
                <a:spcPct val="100000"/>
              </a:lnSpc>
              <a:spcBef>
                <a:spcPts val="900"/>
              </a:spcBef>
              <a:buSzPct val="100000"/>
              <a:buChar char="»"/>
              <a:defRPr sz="4000" b="1">
                <a:solidFill>
                  <a:srgbClr val="FFFFFF"/>
                </a:solidFill>
              </a:defRPr>
            </a:lvl5pPr>
          </a:lstStyle>
          <a:p>
            <a:r>
              <a:t>Nome Cognome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3" name="Segnaposto testo 12"/>
          <p:cNvSpPr>
            <a:spLocks noGrp="1"/>
          </p:cNvSpPr>
          <p:nvPr>
            <p:ph type="body" sz="quarter" idx="21" hasCustomPrompt="1"/>
          </p:nvPr>
        </p:nvSpPr>
        <p:spPr>
          <a:xfrm>
            <a:off x="5207224" y="7146032"/>
            <a:ext cx="13969552" cy="1872208"/>
          </a:xfrm>
          <a:prstGeom prst="rect">
            <a:avLst/>
          </a:prstGeom>
        </p:spPr>
        <p:txBody>
          <a:bodyPr lIns="91438" tIns="91438" rIns="91438" bIns="91438" numCol="1" spcCol="38100"/>
          <a:lstStyle>
            <a:lvl1pPr marL="0" indent="0" algn="ctr" defTabSz="1828800">
              <a:lnSpc>
                <a:spcPct val="100000"/>
              </a:lnSpc>
              <a:spcBef>
                <a:spcPts val="700"/>
              </a:spcBef>
              <a:buSzTx/>
              <a:buNone/>
              <a:defRPr sz="3200">
                <a:solidFill>
                  <a:srgbClr val="FFFFFF"/>
                </a:solidFill>
              </a:defRPr>
            </a:lvl1pPr>
          </a:lstStyle>
          <a:p>
            <a:r>
              <a:t>Struttura</a:t>
            </a:r>
          </a:p>
        </p:txBody>
      </p:sp>
      <p:sp>
        <p:nvSpPr>
          <p:cNvPr id="164" name="Segnaposto testo 15"/>
          <p:cNvSpPr>
            <a:spLocks noGrp="1"/>
          </p:cNvSpPr>
          <p:nvPr>
            <p:ph type="body" sz="quarter" idx="22" hasCustomPrompt="1"/>
          </p:nvPr>
        </p:nvSpPr>
        <p:spPr>
          <a:xfrm>
            <a:off x="5133975" y="9450288"/>
            <a:ext cx="14116052" cy="2880322"/>
          </a:xfrm>
          <a:prstGeom prst="rect">
            <a:avLst/>
          </a:prstGeom>
        </p:spPr>
        <p:txBody>
          <a:bodyPr lIns="91438" tIns="91438" rIns="91438" bIns="91438" numCol="1" spcCol="38100"/>
          <a:lstStyle>
            <a:lvl1pPr marL="0" indent="0" algn="ctr" defTabSz="1828800">
              <a:lnSpc>
                <a:spcPct val="100000"/>
              </a:lnSpc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1pPr>
          </a:lstStyle>
          <a:p>
            <a:r>
              <a:t>nome.cognome@unibo.it
051 20 99982</a:t>
            </a:r>
          </a:p>
        </p:txBody>
      </p:sp>
      <p:sp>
        <p:nvSpPr>
          <p:cNvPr id="16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5649854" y="12470746"/>
            <a:ext cx="504546" cy="483909"/>
          </a:xfrm>
          <a:prstGeom prst="rect">
            <a:avLst/>
          </a:prstGeom>
        </p:spPr>
        <p:txBody>
          <a:bodyPr lIns="91438" tIns="91438" rIns="91438" bIns="91438" anchor="ctr"/>
          <a:lstStyle>
            <a:lvl1pPr algn="r" defTabSz="18288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ttangolo 8"/>
          <p:cNvSpPr/>
          <p:nvPr/>
        </p:nvSpPr>
        <p:spPr>
          <a:xfrm>
            <a:off x="3048000" y="0"/>
            <a:ext cx="18288000" cy="13716000"/>
          </a:xfrm>
          <a:prstGeom prst="rect">
            <a:avLst/>
          </a:prstGeom>
          <a:solidFill>
            <a:srgbClr val="A4351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8288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73" name="Immagine 9" descr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039" y="3113583"/>
            <a:ext cx="5616626" cy="5616626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Connettore 1 11"/>
          <p:cNvSpPr/>
          <p:nvPr/>
        </p:nvSpPr>
        <p:spPr>
          <a:xfrm flipH="1">
            <a:off x="9599710" y="377280"/>
            <a:ext cx="2" cy="12817425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75" name="Corpo livello uno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0175775" y="1097358"/>
            <a:ext cx="10370047" cy="9073011"/>
          </a:xfrm>
          <a:prstGeom prst="rect">
            <a:avLst/>
          </a:prstGeom>
        </p:spPr>
        <p:txBody>
          <a:bodyPr lIns="91438" tIns="91438" rIns="91438" bIns="91438" numCol="1" spcCol="38100" anchor="ctr"/>
          <a:lstStyle>
            <a:lvl1pPr marL="0" indent="0" defTabSz="1828800">
              <a:lnSpc>
                <a:spcPct val="100000"/>
              </a:lnSpc>
              <a:spcBef>
                <a:spcPts val="1700"/>
              </a:spcBef>
              <a:buSzTx/>
              <a:buNone/>
              <a:defRPr sz="7200" b="1">
                <a:solidFill>
                  <a:srgbClr val="FFFFFF"/>
                </a:solidFill>
              </a:defRPr>
            </a:lvl1pPr>
            <a:lvl2pPr marL="1191984" indent="-734784" defTabSz="1828800">
              <a:lnSpc>
                <a:spcPct val="100000"/>
              </a:lnSpc>
              <a:spcBef>
                <a:spcPts val="1700"/>
              </a:spcBef>
              <a:buSzPct val="100000"/>
              <a:buChar char="–"/>
              <a:defRPr sz="7200" b="1">
                <a:solidFill>
                  <a:srgbClr val="FFFFFF"/>
                </a:solidFill>
              </a:defRPr>
            </a:lvl2pPr>
            <a:lvl3pPr indent="-685800" defTabSz="1828800">
              <a:lnSpc>
                <a:spcPct val="100000"/>
              </a:lnSpc>
              <a:spcBef>
                <a:spcPts val="1700"/>
              </a:spcBef>
              <a:buSzPct val="100000"/>
              <a:defRPr sz="7200" b="1">
                <a:solidFill>
                  <a:srgbClr val="FFFFFF"/>
                </a:solidFill>
              </a:defRPr>
            </a:lvl3pPr>
            <a:lvl4pPr marL="2194559" indent="-822958" defTabSz="1828800">
              <a:lnSpc>
                <a:spcPct val="100000"/>
              </a:lnSpc>
              <a:spcBef>
                <a:spcPts val="1700"/>
              </a:spcBef>
              <a:buSzPct val="100000"/>
              <a:buChar char="–"/>
              <a:defRPr sz="7200" b="1">
                <a:solidFill>
                  <a:srgbClr val="FFFFFF"/>
                </a:solidFill>
              </a:defRPr>
            </a:lvl4pPr>
            <a:lvl5pPr marL="2651759" indent="-822959" defTabSz="1828800">
              <a:lnSpc>
                <a:spcPct val="100000"/>
              </a:lnSpc>
              <a:spcBef>
                <a:spcPts val="1700"/>
              </a:spcBef>
              <a:buSzPct val="100000"/>
              <a:buChar char="»"/>
              <a:defRPr sz="7200" b="1">
                <a:solidFill>
                  <a:srgbClr val="FFFFFF"/>
                </a:solidFill>
              </a:defRPr>
            </a:lvl5pPr>
          </a:lstStyle>
          <a:p>
            <a:r>
              <a:t>Fare clic per inserire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6" name="Segnaposto testo 5"/>
          <p:cNvSpPr>
            <a:spLocks noGrp="1"/>
          </p:cNvSpPr>
          <p:nvPr>
            <p:ph type="body" sz="quarter" idx="21" hasCustomPrompt="1"/>
          </p:nvPr>
        </p:nvSpPr>
        <p:spPr>
          <a:xfrm>
            <a:off x="10175875" y="10759626"/>
            <a:ext cx="10512425" cy="850902"/>
          </a:xfrm>
          <a:prstGeom prst="rect">
            <a:avLst/>
          </a:prstGeom>
        </p:spPr>
        <p:txBody>
          <a:bodyPr lIns="91438" tIns="91438" rIns="91438" bIns="91438" numCol="1" spcCol="38100"/>
          <a:lstStyle>
            <a:lvl1pPr marL="0" indent="0" defTabSz="1627632">
              <a:lnSpc>
                <a:spcPct val="100000"/>
              </a:lnSpc>
              <a:spcBef>
                <a:spcPts val="1000"/>
              </a:spcBef>
              <a:buSzTx/>
              <a:buNone/>
              <a:defRPr sz="4200" b="1">
                <a:solidFill>
                  <a:srgbClr val="FFFFFF"/>
                </a:solidFill>
              </a:defRPr>
            </a:lvl1pPr>
          </a:lstStyle>
          <a:p>
            <a:r>
              <a:t>Nome Cognome</a:t>
            </a:r>
          </a:p>
        </p:txBody>
      </p:sp>
      <p:sp>
        <p:nvSpPr>
          <p:cNvPr id="177" name="Segnaposto testo 7"/>
          <p:cNvSpPr>
            <a:spLocks noGrp="1"/>
          </p:cNvSpPr>
          <p:nvPr>
            <p:ph type="body" sz="quarter" idx="22" hasCustomPrompt="1"/>
          </p:nvPr>
        </p:nvSpPr>
        <p:spPr>
          <a:xfrm>
            <a:off x="10175875" y="11755883"/>
            <a:ext cx="10658475" cy="1582839"/>
          </a:xfrm>
          <a:prstGeom prst="rect">
            <a:avLst/>
          </a:prstGeom>
        </p:spPr>
        <p:txBody>
          <a:bodyPr lIns="91438" tIns="91438" rIns="91438" bIns="91438" numCol="1" spcCol="38100"/>
          <a:lstStyle>
            <a:lvl1pPr marL="0" indent="0" defTabSz="1828800">
              <a:lnSpc>
                <a:spcPct val="100000"/>
              </a:lnSpc>
              <a:spcBef>
                <a:spcPts val="900"/>
              </a:spcBef>
              <a:buSzTx/>
              <a:buNone/>
              <a:defRPr sz="4000">
                <a:solidFill>
                  <a:srgbClr val="FFFFFF"/>
                </a:solidFill>
              </a:defRPr>
            </a:lvl1pPr>
          </a:lstStyle>
          <a:p>
            <a:r>
              <a:t>Dipartimento/Struttura xxxxxx xxxxxxxxxxxx xxxxxxxx xxxxx xxxxxxxxxxxxxxxxxxx xxxxx</a:t>
            </a:r>
          </a:p>
        </p:txBody>
      </p:sp>
      <p:sp>
        <p:nvSpPr>
          <p:cNvPr id="17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5649854" y="12470746"/>
            <a:ext cx="504546" cy="483909"/>
          </a:xfrm>
          <a:prstGeom prst="rect">
            <a:avLst/>
          </a:prstGeom>
        </p:spPr>
        <p:txBody>
          <a:bodyPr lIns="91438" tIns="91438" rIns="91438" bIns="91438" anchor="ctr"/>
          <a:lstStyle>
            <a:lvl1pPr algn="r" defTabSz="18288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 e lime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22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3100" spc="-262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Titolo presentazione</a:t>
            </a:r>
          </a:p>
        </p:txBody>
      </p:sp>
      <p:sp>
        <p:nvSpPr>
          <p:cNvPr id="23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08990">
              <a:lnSpc>
                <a:spcPct val="100000"/>
              </a:lnSpc>
              <a:buSzTx/>
              <a:buNone/>
              <a:defRPr sz="3500" b="1" cap="small"/>
            </a:lvl1pPr>
            <a:lvl2pPr marL="1054100" indent="-444500" defTabSz="808990">
              <a:lnSpc>
                <a:spcPct val="100000"/>
              </a:lnSpc>
              <a:defRPr sz="3500" b="1" cap="small"/>
            </a:lvl2pPr>
            <a:lvl3pPr marL="1663700" indent="-444500" defTabSz="808990">
              <a:lnSpc>
                <a:spcPct val="100000"/>
              </a:lnSpc>
              <a:defRPr sz="3500" b="1" cap="small"/>
            </a:lvl3pPr>
            <a:lvl4pPr marL="2273300" indent="-444500" defTabSz="808990">
              <a:lnSpc>
                <a:spcPct val="100000"/>
              </a:lnSpc>
              <a:defRPr sz="3500" b="1" cap="small"/>
            </a:lvl4pPr>
            <a:lvl5pPr marL="2882900" indent="-444500" defTabSz="808990">
              <a:lnSpc>
                <a:spcPct val="100000"/>
              </a:lnSpc>
              <a:defRPr sz="3500" b="1" cap="small"/>
            </a:lvl5pPr>
          </a:lstStyle>
          <a:p>
            <a:r>
              <a:t>Autore e data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Corpo livello uno…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Sottotitolo presentazione</a:t>
            </a:r>
          </a:p>
        </p:txBody>
      </p:sp>
      <p:sp>
        <p:nvSpPr>
          <p:cNvPr id="2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iotola con frittelle al salmone, insalata e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33" name="Titolo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r>
              <a:t>Titolo</a:t>
            </a:r>
          </a:p>
        </p:txBody>
      </p:sp>
      <p:sp>
        <p:nvSpPr>
          <p:cNvPr id="34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1pPr>
            <a:lvl2pPr marL="0" indent="0" defTabSz="825500">
              <a:lnSpc>
                <a:spcPct val="100000"/>
              </a:lnSpc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2pPr>
            <a:lvl3pPr marL="0" indent="0" defTabSz="825500">
              <a:lnSpc>
                <a:spcPct val="100000"/>
              </a:lnSpc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3pPr>
            <a:lvl4pPr marL="0" indent="0" defTabSz="825500">
              <a:lnSpc>
                <a:spcPct val="100000"/>
              </a:lnSpc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4pPr>
            <a:lvl5pPr marL="0" indent="0" defTabSz="825500">
              <a:lnSpc>
                <a:spcPct val="100000"/>
              </a:lnSpc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Sottotitolo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olo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r>
              <a:t>Titolo</a:t>
            </a:r>
          </a:p>
        </p:txBody>
      </p:sp>
      <p:sp>
        <p:nvSpPr>
          <p:cNvPr id="43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1pPr>
            <a:lvl2pPr marL="1308100" indent="-698500" defTabSz="825500">
              <a:lnSpc>
                <a:spcPct val="100000"/>
              </a:lnSpc>
              <a:defRPr sz="5500" b="1">
                <a:latin typeface="+mn-lt"/>
                <a:ea typeface="+mn-ea"/>
                <a:cs typeface="+mn-cs"/>
                <a:sym typeface="Helvetica Neue"/>
              </a:defRPr>
            </a:lvl2pPr>
            <a:lvl3pPr marL="1917700" indent="-698500" defTabSz="825500">
              <a:lnSpc>
                <a:spcPct val="100000"/>
              </a:lnSpc>
              <a:defRPr sz="5500" b="1">
                <a:latin typeface="+mn-lt"/>
                <a:ea typeface="+mn-ea"/>
                <a:cs typeface="+mn-cs"/>
                <a:sym typeface="Helvetica Neue"/>
              </a:defRPr>
            </a:lvl3pPr>
            <a:lvl4pPr marL="2527300" indent="-698500" defTabSz="825500">
              <a:lnSpc>
                <a:spcPct val="100000"/>
              </a:lnSpc>
              <a:defRPr sz="5500" b="1">
                <a:latin typeface="+mn-lt"/>
                <a:ea typeface="+mn-ea"/>
                <a:cs typeface="+mn-cs"/>
                <a:sym typeface="Helvetica Neue"/>
              </a:defRPr>
            </a:lvl4pPr>
            <a:lvl5pPr marL="3136900" indent="-698500" defTabSz="825500">
              <a:lnSpc>
                <a:spcPct val="100000"/>
              </a:lnSpc>
              <a:defRPr sz="5500" b="1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Sottotitolo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Corpo livello uno…"/>
          <p:cNvSpPr txBox="1">
            <a:spLocks noGrp="1"/>
          </p:cNvSpPr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1" spcCol="38100"/>
          <a:lstStyle/>
          <a:p>
            <a:r>
              <a:t>Testo elenco puntato diapositiva</a:t>
            </a:r>
          </a:p>
        </p:txBody>
      </p:sp>
      <p:sp>
        <p:nvSpPr>
          <p:cNvPr id="4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orpo livello uno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1pPr>
            <a:lvl2pPr marL="1308100" indent="-698500" defTabSz="825500">
              <a:lnSpc>
                <a:spcPct val="100000"/>
              </a:lnSpc>
              <a:defRPr sz="5500" b="1">
                <a:latin typeface="+mn-lt"/>
                <a:ea typeface="+mn-ea"/>
                <a:cs typeface="+mn-cs"/>
                <a:sym typeface="Helvetica Neue"/>
              </a:defRPr>
            </a:lvl2pPr>
            <a:lvl3pPr marL="1917700" indent="-698500" defTabSz="825500">
              <a:lnSpc>
                <a:spcPct val="100000"/>
              </a:lnSpc>
              <a:defRPr sz="5500" b="1">
                <a:latin typeface="+mn-lt"/>
                <a:ea typeface="+mn-ea"/>
                <a:cs typeface="+mn-cs"/>
                <a:sym typeface="Helvetica Neue"/>
              </a:defRPr>
            </a:lvl3pPr>
            <a:lvl4pPr marL="2527300" indent="-698500" defTabSz="825500">
              <a:lnSpc>
                <a:spcPct val="100000"/>
              </a:lnSpc>
              <a:defRPr sz="5500" b="1">
                <a:latin typeface="+mn-lt"/>
                <a:ea typeface="+mn-ea"/>
                <a:cs typeface="+mn-cs"/>
                <a:sym typeface="Helvetica Neue"/>
              </a:defRPr>
            </a:lvl4pPr>
            <a:lvl5pPr marL="3136900" indent="-698500" defTabSz="825500">
              <a:lnSpc>
                <a:spcPct val="100000"/>
              </a:lnSpc>
              <a:defRPr sz="5500" b="1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Sottotitolo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Corpo livello uno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Testo elenco puntato diapositiva</a:t>
            </a:r>
          </a:p>
        </p:txBody>
      </p:sp>
      <p:sp>
        <p:nvSpPr>
          <p:cNvPr id="62" name="Pappardelle con burro al prezzemolo, nocciole tostate e scaglie di parmigiano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63" name="Titolo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Titolo</a:t>
            </a:r>
          </a:p>
        </p:txBody>
      </p:sp>
      <p:sp>
        <p:nvSpPr>
          <p:cNvPr id="6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olo sezion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Titolo sezione</a:t>
            </a:r>
          </a:p>
        </p:txBody>
      </p:sp>
      <p:sp>
        <p:nvSpPr>
          <p:cNvPr id="72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olo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r>
              <a:t>Titolo</a:t>
            </a:r>
          </a:p>
        </p:txBody>
      </p:sp>
      <p:sp>
        <p:nvSpPr>
          <p:cNvPr id="80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1pPr>
            <a:lvl2pPr marL="1308100" indent="-698500" defTabSz="825500">
              <a:lnSpc>
                <a:spcPct val="100000"/>
              </a:lnSpc>
              <a:defRPr sz="5500" b="1">
                <a:latin typeface="+mn-lt"/>
                <a:ea typeface="+mn-ea"/>
                <a:cs typeface="+mn-cs"/>
                <a:sym typeface="Helvetica Neue"/>
              </a:defRPr>
            </a:lvl2pPr>
            <a:lvl3pPr marL="1917700" indent="-698500" defTabSz="825500">
              <a:lnSpc>
                <a:spcPct val="100000"/>
              </a:lnSpc>
              <a:defRPr sz="5500" b="1">
                <a:latin typeface="+mn-lt"/>
                <a:ea typeface="+mn-ea"/>
                <a:cs typeface="+mn-cs"/>
                <a:sym typeface="Helvetica Neue"/>
              </a:defRPr>
            </a:lvl3pPr>
            <a:lvl4pPr marL="2527300" indent="-698500" defTabSz="825500">
              <a:lnSpc>
                <a:spcPct val="100000"/>
              </a:lnSpc>
              <a:defRPr sz="5500" b="1">
                <a:latin typeface="+mn-lt"/>
                <a:ea typeface="+mn-ea"/>
                <a:cs typeface="+mn-cs"/>
                <a:sym typeface="Helvetica Neue"/>
              </a:defRPr>
            </a:lvl4pPr>
            <a:lvl5pPr marL="3136900" indent="-698500" defTabSz="825500">
              <a:lnSpc>
                <a:spcPct val="100000"/>
              </a:lnSpc>
              <a:defRPr sz="5500" b="1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Sottotitolo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o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olo programm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Titolo programma</a:t>
            </a:r>
          </a:p>
        </p:txBody>
      </p:sp>
      <p:sp>
        <p:nvSpPr>
          <p:cNvPr id="89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1pPr>
            <a:lvl2pPr marL="1308100" indent="-698500" defTabSz="825500">
              <a:lnSpc>
                <a:spcPct val="100000"/>
              </a:lnSpc>
              <a:defRPr sz="5500" b="1">
                <a:latin typeface="+mn-lt"/>
                <a:ea typeface="+mn-ea"/>
                <a:cs typeface="+mn-cs"/>
                <a:sym typeface="Helvetica Neue"/>
              </a:defRPr>
            </a:lvl2pPr>
            <a:lvl3pPr marL="1917700" indent="-698500" defTabSz="825500">
              <a:lnSpc>
                <a:spcPct val="100000"/>
              </a:lnSpc>
              <a:defRPr sz="5500" b="1">
                <a:latin typeface="+mn-lt"/>
                <a:ea typeface="+mn-ea"/>
                <a:cs typeface="+mn-cs"/>
                <a:sym typeface="Helvetica Neue"/>
              </a:defRPr>
            </a:lvl3pPr>
            <a:lvl4pPr marL="2527300" indent="-698500" defTabSz="825500">
              <a:lnSpc>
                <a:spcPct val="100000"/>
              </a:lnSpc>
              <a:defRPr sz="5500" b="1">
                <a:latin typeface="+mn-lt"/>
                <a:ea typeface="+mn-ea"/>
                <a:cs typeface="+mn-cs"/>
                <a:sym typeface="Helvetica Neue"/>
              </a:defRPr>
            </a:lvl4pPr>
            <a:lvl5pPr marL="3136900" indent="-698500" defTabSz="825500">
              <a:lnSpc>
                <a:spcPct val="100000"/>
              </a:lnSpc>
              <a:defRPr sz="5500" b="1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Sottotitolo programma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Corpo livello uno…"/>
          <p:cNvSpPr txBox="1">
            <a:spLocks noGrp="1"/>
          </p:cNvSpPr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Argomenti del programma</a:t>
            </a:r>
          </a:p>
        </p:txBody>
      </p:sp>
      <p:sp>
        <p:nvSpPr>
          <p:cNvPr id="9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rpo livello uno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itolo Testo"/>
          <p:cNvSpPr txBox="1">
            <a:spLocks noGrp="1"/>
          </p:cNvSpPr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Titolo Testo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0999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med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9906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16002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22098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28194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34290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40386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46482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52578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MNy4i7fCVsvmnCx1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ocs.google.com/forms/d/e/1FAIpQLScVWKAyDKcrZ5cFyl1GCFBueYhQsiENrdTAoRtwzyybEa17OA/viewform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infogram.com/data-visualization-survey-terza-missione-ficlit-1hzj4o377dd0o4p?liv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ttangolo"/>
          <p:cNvSpPr/>
          <p:nvPr/>
        </p:nvSpPr>
        <p:spPr>
          <a:xfrm>
            <a:off x="15039102" y="-44643"/>
            <a:ext cx="9396540" cy="1380528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8" name="TERZA MISSIONE"/>
          <p:cNvSpPr txBox="1">
            <a:spLocks noGrp="1"/>
          </p:cNvSpPr>
          <p:nvPr>
            <p:ph type="title" idx="4294967295"/>
          </p:nvPr>
        </p:nvSpPr>
        <p:spPr>
          <a:xfrm>
            <a:off x="5459372" y="4181502"/>
            <a:ext cx="9217016" cy="4648202"/>
          </a:xfrm>
          <a:prstGeom prst="rect">
            <a:avLst/>
          </a:prstGeom>
        </p:spPr>
        <p:txBody>
          <a:bodyPr anchor="b"/>
          <a:lstStyle>
            <a:lvl1pPr>
              <a:defRPr sz="12500" spc="-3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TERZA MISSIONE</a:t>
            </a:r>
          </a:p>
        </p:txBody>
      </p:sp>
      <p:sp>
        <p:nvSpPr>
          <p:cNvPr id="189" name="Segnaposto testo 1"/>
          <p:cNvSpPr txBox="1">
            <a:spLocks noGrp="1"/>
          </p:cNvSpPr>
          <p:nvPr>
            <p:ph type="body" sz="quarter" idx="4294967295"/>
          </p:nvPr>
        </p:nvSpPr>
        <p:spPr>
          <a:xfrm>
            <a:off x="5454217" y="3591662"/>
            <a:ext cx="9227326" cy="961616"/>
          </a:xfrm>
          <a:prstGeom prst="rect">
            <a:avLst/>
          </a:prstGeom>
        </p:spPr>
        <p:txBody>
          <a:bodyPr numCol="1" spcCol="38100"/>
          <a:lstStyle/>
          <a:p>
            <a:pPr marL="0" indent="0" defTabSz="825500">
              <a:lnSpc>
                <a:spcPct val="100000"/>
              </a:lnSpc>
              <a:buSzTx/>
              <a:buNone/>
              <a:defRPr sz="5000" b="1" cap="small">
                <a:latin typeface="+mn-lt"/>
                <a:ea typeface="+mn-ea"/>
                <a:cs typeface="+mn-cs"/>
                <a:sym typeface="Helvetica Neue"/>
              </a:defRPr>
            </a:pPr>
            <a:r>
              <a:t>Vademecum - </a:t>
            </a:r>
            <a:r>
              <a:rPr>
                <a:solidFill>
                  <a:srgbClr val="FFFFFF"/>
                </a:solidFill>
              </a:rPr>
              <a:t>società</a:t>
            </a:r>
          </a:p>
        </p:txBody>
      </p:sp>
      <p:sp>
        <p:nvSpPr>
          <p:cNvPr id="190" name="Ficlit - 17 aprile 2023"/>
          <p:cNvSpPr txBox="1"/>
          <p:nvPr/>
        </p:nvSpPr>
        <p:spPr>
          <a:xfrm>
            <a:off x="5449063" y="9185747"/>
            <a:ext cx="9227326" cy="961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algn="r" defTabSz="825500">
              <a:defRPr sz="4000" b="1" cap="small">
                <a:solidFill>
                  <a:srgbClr val="000000"/>
                </a:solidFill>
              </a:defRPr>
            </a:lvl1pPr>
          </a:lstStyle>
          <a:p>
            <a:r>
              <a:t>Ficlit - 17 aprile 2023</a:t>
            </a:r>
          </a:p>
        </p:txBody>
      </p:sp>
      <p:sp>
        <p:nvSpPr>
          <p:cNvPr id="191" name="Linea"/>
          <p:cNvSpPr/>
          <p:nvPr/>
        </p:nvSpPr>
        <p:spPr>
          <a:xfrm flipV="1">
            <a:off x="17872558" y="1232450"/>
            <a:ext cx="3729626" cy="11251100"/>
          </a:xfrm>
          <a:prstGeom prst="line">
            <a:avLst/>
          </a:prstGeom>
          <a:ln w="762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92" name="Schermata 2023-01-12 alle 14.54.18.png" descr="Schermata 2023-01-12 alle 14.54.18.png"/>
          <p:cNvPicPr>
            <a:picLocks noChangeAspect="1"/>
          </p:cNvPicPr>
          <p:nvPr/>
        </p:nvPicPr>
        <p:blipFill>
          <a:blip r:embed="rId2"/>
          <a:srcRect l="8252" t="3463" r="8252" b="3463"/>
          <a:stretch>
            <a:fillRect/>
          </a:stretch>
        </p:blipFill>
        <p:spPr>
          <a:xfrm>
            <a:off x="16956467" y="3449239"/>
            <a:ext cx="5561621" cy="68174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Commissione terza missione"/>
          <p:cNvSpPr txBox="1"/>
          <p:nvPr/>
        </p:nvSpPr>
        <p:spPr>
          <a:xfrm>
            <a:off x="1257299" y="761999"/>
            <a:ext cx="5534080" cy="23129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 defTabSz="1072869">
              <a:lnSpc>
                <a:spcPct val="80000"/>
              </a:lnSpc>
              <a:defRPr sz="5700" b="1" cap="all" spc="-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Commissione terza missione</a:t>
            </a:r>
          </a:p>
        </p:txBody>
      </p:sp>
      <p:sp>
        <p:nvSpPr>
          <p:cNvPr id="400" name="Rettangolo"/>
          <p:cNvSpPr/>
          <p:nvPr/>
        </p:nvSpPr>
        <p:spPr>
          <a:xfrm>
            <a:off x="-24825" y="4797487"/>
            <a:ext cx="24433650" cy="8940280"/>
          </a:xfrm>
          <a:prstGeom prst="rect">
            <a:avLst/>
          </a:prstGeom>
          <a:solidFill>
            <a:srgbClr val="BD2B0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01" name="Linea"/>
          <p:cNvSpPr/>
          <p:nvPr/>
        </p:nvSpPr>
        <p:spPr>
          <a:xfrm>
            <a:off x="8200690" y="2108784"/>
            <a:ext cx="7982620" cy="2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02" name="Schermata 2023-01-12 alle 15.45.01.png" descr="Schermata 2023-01-12 alle 15.45.01.png"/>
          <p:cNvPicPr>
            <a:picLocks noChangeAspect="1"/>
          </p:cNvPicPr>
          <p:nvPr/>
        </p:nvPicPr>
        <p:blipFill>
          <a:blip r:embed="rId2"/>
          <a:srcRect l="6481" t="6484" r="6268" b="1107"/>
          <a:stretch>
            <a:fillRect/>
          </a:stretch>
        </p:blipFill>
        <p:spPr>
          <a:xfrm>
            <a:off x="10865002" y="6184867"/>
            <a:ext cx="638678" cy="636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8" h="21546" extrusionOk="0">
                <a:moveTo>
                  <a:pt x="10909" y="1"/>
                </a:moveTo>
                <a:cubicBezTo>
                  <a:pt x="7522" y="-28"/>
                  <a:pt x="4142" y="845"/>
                  <a:pt x="2386" y="2634"/>
                </a:cubicBezTo>
                <a:cubicBezTo>
                  <a:pt x="752" y="4300"/>
                  <a:pt x="337" y="5555"/>
                  <a:pt x="83" y="9631"/>
                </a:cubicBezTo>
                <a:cubicBezTo>
                  <a:pt x="-302" y="15786"/>
                  <a:pt x="535" y="17456"/>
                  <a:pt x="5139" y="19812"/>
                </a:cubicBezTo>
                <a:cubicBezTo>
                  <a:pt x="7367" y="20952"/>
                  <a:pt x="8826" y="21518"/>
                  <a:pt x="10207" y="21545"/>
                </a:cubicBezTo>
                <a:cubicBezTo>
                  <a:pt x="11589" y="21572"/>
                  <a:pt x="12885" y="21061"/>
                  <a:pt x="14787" y="20000"/>
                </a:cubicBezTo>
                <a:cubicBezTo>
                  <a:pt x="19209" y="17536"/>
                  <a:pt x="21298" y="13942"/>
                  <a:pt x="21298" y="8825"/>
                </a:cubicBezTo>
                <a:cubicBezTo>
                  <a:pt x="21298" y="5439"/>
                  <a:pt x="20955" y="4279"/>
                  <a:pt x="19485" y="2781"/>
                </a:cubicBezTo>
                <a:cubicBezTo>
                  <a:pt x="17700" y="962"/>
                  <a:pt x="14296" y="29"/>
                  <a:pt x="10909" y="1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403" name="Coordinatrice"/>
          <p:cNvSpPr txBox="1"/>
          <p:nvPr/>
        </p:nvSpPr>
        <p:spPr>
          <a:xfrm>
            <a:off x="10855782" y="5486399"/>
            <a:ext cx="314043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825500">
              <a:defRPr sz="3600" b="1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Coordinatrice</a:t>
            </a:r>
          </a:p>
        </p:txBody>
      </p:sp>
      <p:sp>
        <p:nvSpPr>
          <p:cNvPr id="404" name="Paola Italia"/>
          <p:cNvSpPr txBox="1"/>
          <p:nvPr/>
        </p:nvSpPr>
        <p:spPr>
          <a:xfrm>
            <a:off x="11184048" y="6210299"/>
            <a:ext cx="217910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0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Paola Italia</a:t>
            </a:r>
          </a:p>
        </p:txBody>
      </p:sp>
      <p:sp>
        <p:nvSpPr>
          <p:cNvPr id="405" name="Vicedirettrice del Dipartimento"/>
          <p:cNvSpPr txBox="1"/>
          <p:nvPr/>
        </p:nvSpPr>
        <p:spPr>
          <a:xfrm>
            <a:off x="15865118" y="5481189"/>
            <a:ext cx="6349812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825500">
              <a:defRPr sz="3600" b="1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Vicedirettrice del Dipartimento</a:t>
            </a:r>
          </a:p>
        </p:txBody>
      </p:sp>
      <p:sp>
        <p:nvSpPr>
          <p:cNvPr id="406" name="Direttore del Dipartimento"/>
          <p:cNvSpPr txBox="1"/>
          <p:nvPr/>
        </p:nvSpPr>
        <p:spPr>
          <a:xfrm>
            <a:off x="3667489" y="5481189"/>
            <a:ext cx="5435592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825500">
              <a:defRPr sz="3600" b="1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Direttore del Dipartimento</a:t>
            </a:r>
          </a:p>
        </p:txBody>
      </p:sp>
      <p:pic>
        <p:nvPicPr>
          <p:cNvPr id="407" name="Schermata 2023-01-12 alle 15.45.01.png" descr="Schermata 2023-01-12 alle 15.45.01.png"/>
          <p:cNvPicPr>
            <a:picLocks noChangeAspect="1"/>
          </p:cNvPicPr>
          <p:nvPr/>
        </p:nvPicPr>
        <p:blipFill>
          <a:blip r:embed="rId2"/>
          <a:srcRect l="6481" t="6484" r="6268" b="1107"/>
          <a:stretch>
            <a:fillRect/>
          </a:stretch>
        </p:blipFill>
        <p:spPr>
          <a:xfrm>
            <a:off x="3996999" y="6184069"/>
            <a:ext cx="638677" cy="636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8" h="21546" extrusionOk="0">
                <a:moveTo>
                  <a:pt x="10909" y="1"/>
                </a:moveTo>
                <a:cubicBezTo>
                  <a:pt x="7522" y="-28"/>
                  <a:pt x="4142" y="845"/>
                  <a:pt x="2386" y="2634"/>
                </a:cubicBezTo>
                <a:cubicBezTo>
                  <a:pt x="752" y="4300"/>
                  <a:pt x="337" y="5555"/>
                  <a:pt x="83" y="9631"/>
                </a:cubicBezTo>
                <a:cubicBezTo>
                  <a:pt x="-302" y="15786"/>
                  <a:pt x="535" y="17456"/>
                  <a:pt x="5139" y="19812"/>
                </a:cubicBezTo>
                <a:cubicBezTo>
                  <a:pt x="7367" y="20952"/>
                  <a:pt x="8826" y="21518"/>
                  <a:pt x="10207" y="21545"/>
                </a:cubicBezTo>
                <a:cubicBezTo>
                  <a:pt x="11589" y="21572"/>
                  <a:pt x="12885" y="21061"/>
                  <a:pt x="14787" y="20000"/>
                </a:cubicBezTo>
                <a:cubicBezTo>
                  <a:pt x="19209" y="17536"/>
                  <a:pt x="21298" y="13942"/>
                  <a:pt x="21298" y="8825"/>
                </a:cubicBezTo>
                <a:cubicBezTo>
                  <a:pt x="21298" y="5439"/>
                  <a:pt x="20955" y="4279"/>
                  <a:pt x="19485" y="2781"/>
                </a:cubicBezTo>
                <a:cubicBezTo>
                  <a:pt x="17700" y="962"/>
                  <a:pt x="14296" y="29"/>
                  <a:pt x="10909" y="1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408" name="Schermata 2023-01-12 alle 15.45.01.png" descr="Schermata 2023-01-12 alle 15.45.01.png"/>
          <p:cNvPicPr>
            <a:picLocks noChangeAspect="1"/>
          </p:cNvPicPr>
          <p:nvPr/>
        </p:nvPicPr>
        <p:blipFill>
          <a:blip r:embed="rId2"/>
          <a:srcRect l="6481" t="6484" r="6268" b="1107"/>
          <a:stretch>
            <a:fillRect/>
          </a:stretch>
        </p:blipFill>
        <p:spPr>
          <a:xfrm>
            <a:off x="1058521" y="7848567"/>
            <a:ext cx="638677" cy="636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8" h="21546" extrusionOk="0">
                <a:moveTo>
                  <a:pt x="10909" y="1"/>
                </a:moveTo>
                <a:cubicBezTo>
                  <a:pt x="7522" y="-28"/>
                  <a:pt x="4142" y="845"/>
                  <a:pt x="2386" y="2634"/>
                </a:cubicBezTo>
                <a:cubicBezTo>
                  <a:pt x="752" y="4300"/>
                  <a:pt x="337" y="5555"/>
                  <a:pt x="83" y="9631"/>
                </a:cubicBezTo>
                <a:cubicBezTo>
                  <a:pt x="-302" y="15786"/>
                  <a:pt x="535" y="17456"/>
                  <a:pt x="5139" y="19812"/>
                </a:cubicBezTo>
                <a:cubicBezTo>
                  <a:pt x="7367" y="20952"/>
                  <a:pt x="8826" y="21518"/>
                  <a:pt x="10207" y="21545"/>
                </a:cubicBezTo>
                <a:cubicBezTo>
                  <a:pt x="11589" y="21572"/>
                  <a:pt x="12885" y="21061"/>
                  <a:pt x="14787" y="20000"/>
                </a:cubicBezTo>
                <a:cubicBezTo>
                  <a:pt x="19209" y="17536"/>
                  <a:pt x="21298" y="13942"/>
                  <a:pt x="21298" y="8825"/>
                </a:cubicBezTo>
                <a:cubicBezTo>
                  <a:pt x="21298" y="5439"/>
                  <a:pt x="20955" y="4279"/>
                  <a:pt x="19485" y="2781"/>
                </a:cubicBezTo>
                <a:cubicBezTo>
                  <a:pt x="17700" y="962"/>
                  <a:pt x="14296" y="29"/>
                  <a:pt x="10909" y="1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409" name="Schermata 2023-01-12 alle 15.45.01.png" descr="Schermata 2023-01-12 alle 15.45.01.png"/>
          <p:cNvPicPr>
            <a:picLocks noChangeAspect="1"/>
          </p:cNvPicPr>
          <p:nvPr/>
        </p:nvPicPr>
        <p:blipFill>
          <a:blip r:embed="rId2"/>
          <a:srcRect l="6481" t="6484" r="6268" b="1107"/>
          <a:stretch>
            <a:fillRect/>
          </a:stretch>
        </p:blipFill>
        <p:spPr>
          <a:xfrm>
            <a:off x="17326358" y="6184867"/>
            <a:ext cx="638678" cy="636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8" h="21546" extrusionOk="0">
                <a:moveTo>
                  <a:pt x="10909" y="1"/>
                </a:moveTo>
                <a:cubicBezTo>
                  <a:pt x="7522" y="-28"/>
                  <a:pt x="4142" y="845"/>
                  <a:pt x="2386" y="2634"/>
                </a:cubicBezTo>
                <a:cubicBezTo>
                  <a:pt x="752" y="4300"/>
                  <a:pt x="337" y="5555"/>
                  <a:pt x="83" y="9631"/>
                </a:cubicBezTo>
                <a:cubicBezTo>
                  <a:pt x="-302" y="15786"/>
                  <a:pt x="535" y="17456"/>
                  <a:pt x="5139" y="19812"/>
                </a:cubicBezTo>
                <a:cubicBezTo>
                  <a:pt x="7367" y="20952"/>
                  <a:pt x="8826" y="21518"/>
                  <a:pt x="10207" y="21545"/>
                </a:cubicBezTo>
                <a:cubicBezTo>
                  <a:pt x="11589" y="21572"/>
                  <a:pt x="12885" y="21061"/>
                  <a:pt x="14787" y="20000"/>
                </a:cubicBezTo>
                <a:cubicBezTo>
                  <a:pt x="19209" y="17536"/>
                  <a:pt x="21298" y="13942"/>
                  <a:pt x="21298" y="8825"/>
                </a:cubicBezTo>
                <a:cubicBezTo>
                  <a:pt x="21298" y="5439"/>
                  <a:pt x="20955" y="4279"/>
                  <a:pt x="19485" y="2781"/>
                </a:cubicBezTo>
                <a:cubicBezTo>
                  <a:pt x="17700" y="962"/>
                  <a:pt x="14296" y="29"/>
                  <a:pt x="10909" y="1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410" name="Schermata 2023-01-12 alle 15.45.01.png" descr="Schermata 2023-01-12 alle 15.45.01.png"/>
          <p:cNvPicPr>
            <a:picLocks noChangeAspect="1"/>
          </p:cNvPicPr>
          <p:nvPr/>
        </p:nvPicPr>
        <p:blipFill>
          <a:blip r:embed="rId2"/>
          <a:srcRect l="6481" t="6484" r="6268" b="1107"/>
          <a:stretch>
            <a:fillRect/>
          </a:stretch>
        </p:blipFill>
        <p:spPr>
          <a:xfrm>
            <a:off x="10263161" y="7851063"/>
            <a:ext cx="638677" cy="636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8" h="21546" extrusionOk="0">
                <a:moveTo>
                  <a:pt x="10909" y="1"/>
                </a:moveTo>
                <a:cubicBezTo>
                  <a:pt x="7522" y="-28"/>
                  <a:pt x="4142" y="845"/>
                  <a:pt x="2386" y="2634"/>
                </a:cubicBezTo>
                <a:cubicBezTo>
                  <a:pt x="752" y="4300"/>
                  <a:pt x="337" y="5555"/>
                  <a:pt x="83" y="9631"/>
                </a:cubicBezTo>
                <a:cubicBezTo>
                  <a:pt x="-302" y="15786"/>
                  <a:pt x="535" y="17456"/>
                  <a:pt x="5139" y="19812"/>
                </a:cubicBezTo>
                <a:cubicBezTo>
                  <a:pt x="7367" y="20952"/>
                  <a:pt x="8826" y="21518"/>
                  <a:pt x="10207" y="21545"/>
                </a:cubicBezTo>
                <a:cubicBezTo>
                  <a:pt x="11589" y="21572"/>
                  <a:pt x="12885" y="21061"/>
                  <a:pt x="14787" y="20000"/>
                </a:cubicBezTo>
                <a:cubicBezTo>
                  <a:pt x="19209" y="17536"/>
                  <a:pt x="21298" y="13942"/>
                  <a:pt x="21298" y="8825"/>
                </a:cubicBezTo>
                <a:cubicBezTo>
                  <a:pt x="21298" y="5439"/>
                  <a:pt x="20955" y="4279"/>
                  <a:pt x="19485" y="2781"/>
                </a:cubicBezTo>
                <a:cubicBezTo>
                  <a:pt x="17700" y="962"/>
                  <a:pt x="14296" y="29"/>
                  <a:pt x="10909" y="1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411" name="Schermata 2023-01-12 alle 15.45.01.png" descr="Schermata 2023-01-12 alle 15.45.01.png"/>
          <p:cNvPicPr>
            <a:picLocks noChangeAspect="1"/>
          </p:cNvPicPr>
          <p:nvPr/>
        </p:nvPicPr>
        <p:blipFill>
          <a:blip r:embed="rId2"/>
          <a:srcRect l="6509" t="6488" r="6403" b="3819"/>
          <a:stretch>
            <a:fillRect/>
          </a:stretch>
        </p:blipFill>
        <p:spPr>
          <a:xfrm>
            <a:off x="18820797" y="7867193"/>
            <a:ext cx="637500" cy="617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8" h="21572" extrusionOk="0">
                <a:moveTo>
                  <a:pt x="10929" y="1"/>
                </a:moveTo>
                <a:cubicBezTo>
                  <a:pt x="7536" y="-28"/>
                  <a:pt x="4136" y="871"/>
                  <a:pt x="2377" y="2716"/>
                </a:cubicBezTo>
                <a:cubicBezTo>
                  <a:pt x="739" y="4434"/>
                  <a:pt x="339" y="5730"/>
                  <a:pt x="83" y="9934"/>
                </a:cubicBezTo>
                <a:cubicBezTo>
                  <a:pt x="-302" y="16283"/>
                  <a:pt x="523" y="17992"/>
                  <a:pt x="5135" y="20422"/>
                </a:cubicBezTo>
                <a:cubicBezTo>
                  <a:pt x="6101" y="20931"/>
                  <a:pt x="6879" y="21279"/>
                  <a:pt x="7614" y="21572"/>
                </a:cubicBezTo>
                <a:lnTo>
                  <a:pt x="12878" y="21572"/>
                </a:lnTo>
                <a:cubicBezTo>
                  <a:pt x="13477" y="21315"/>
                  <a:pt x="14074" y="21041"/>
                  <a:pt x="14814" y="20616"/>
                </a:cubicBezTo>
                <a:cubicBezTo>
                  <a:pt x="19035" y="18194"/>
                  <a:pt x="21110" y="14712"/>
                  <a:pt x="21298" y="9824"/>
                </a:cubicBezTo>
                <a:lnTo>
                  <a:pt x="21298" y="7995"/>
                </a:lnTo>
                <a:cubicBezTo>
                  <a:pt x="21211" y="5399"/>
                  <a:pt x="20798" y="4223"/>
                  <a:pt x="19508" y="2869"/>
                </a:cubicBezTo>
                <a:cubicBezTo>
                  <a:pt x="17720" y="993"/>
                  <a:pt x="14323" y="31"/>
                  <a:pt x="10929" y="1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412" name="Schermata 2023-01-12 alle 15.45.01.png" descr="Schermata 2023-01-12 alle 15.45.01.png"/>
          <p:cNvPicPr>
            <a:picLocks noChangeAspect="1"/>
          </p:cNvPicPr>
          <p:nvPr/>
        </p:nvPicPr>
        <p:blipFill>
          <a:blip r:embed="rId2"/>
          <a:srcRect l="6481" t="6484" r="6268" b="1107"/>
          <a:stretch>
            <a:fillRect/>
          </a:stretch>
        </p:blipFill>
        <p:spPr>
          <a:xfrm>
            <a:off x="18819656" y="9753567"/>
            <a:ext cx="638678" cy="636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8" h="21546" extrusionOk="0">
                <a:moveTo>
                  <a:pt x="10909" y="1"/>
                </a:moveTo>
                <a:cubicBezTo>
                  <a:pt x="7522" y="-28"/>
                  <a:pt x="4142" y="845"/>
                  <a:pt x="2386" y="2634"/>
                </a:cubicBezTo>
                <a:cubicBezTo>
                  <a:pt x="752" y="4300"/>
                  <a:pt x="337" y="5555"/>
                  <a:pt x="83" y="9631"/>
                </a:cubicBezTo>
                <a:cubicBezTo>
                  <a:pt x="-302" y="15786"/>
                  <a:pt x="535" y="17456"/>
                  <a:pt x="5139" y="19812"/>
                </a:cubicBezTo>
                <a:cubicBezTo>
                  <a:pt x="7367" y="20952"/>
                  <a:pt x="8826" y="21518"/>
                  <a:pt x="10207" y="21545"/>
                </a:cubicBezTo>
                <a:cubicBezTo>
                  <a:pt x="11589" y="21572"/>
                  <a:pt x="12885" y="21061"/>
                  <a:pt x="14787" y="20000"/>
                </a:cubicBezTo>
                <a:cubicBezTo>
                  <a:pt x="19209" y="17536"/>
                  <a:pt x="21298" y="13942"/>
                  <a:pt x="21298" y="8825"/>
                </a:cubicBezTo>
                <a:cubicBezTo>
                  <a:pt x="21298" y="5439"/>
                  <a:pt x="20955" y="4279"/>
                  <a:pt x="19485" y="2781"/>
                </a:cubicBezTo>
                <a:cubicBezTo>
                  <a:pt x="17700" y="962"/>
                  <a:pt x="14296" y="29"/>
                  <a:pt x="10909" y="1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413" name="Schermata 2023-01-12 alle 15.45.01.png" descr="Schermata 2023-01-12 alle 15.45.01.png"/>
          <p:cNvPicPr>
            <a:picLocks noChangeAspect="1"/>
          </p:cNvPicPr>
          <p:nvPr/>
        </p:nvPicPr>
        <p:blipFill>
          <a:blip r:embed="rId2"/>
          <a:srcRect l="6481" t="6484" r="6268" b="1107"/>
          <a:stretch>
            <a:fillRect/>
          </a:stretch>
        </p:blipFill>
        <p:spPr>
          <a:xfrm>
            <a:off x="11755343" y="9753567"/>
            <a:ext cx="638678" cy="636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8" h="21546" extrusionOk="0">
                <a:moveTo>
                  <a:pt x="10909" y="1"/>
                </a:moveTo>
                <a:cubicBezTo>
                  <a:pt x="7522" y="-28"/>
                  <a:pt x="4142" y="845"/>
                  <a:pt x="2386" y="2634"/>
                </a:cubicBezTo>
                <a:cubicBezTo>
                  <a:pt x="752" y="4300"/>
                  <a:pt x="337" y="5555"/>
                  <a:pt x="83" y="9631"/>
                </a:cubicBezTo>
                <a:cubicBezTo>
                  <a:pt x="-302" y="15786"/>
                  <a:pt x="535" y="17456"/>
                  <a:pt x="5139" y="19812"/>
                </a:cubicBezTo>
                <a:cubicBezTo>
                  <a:pt x="7367" y="20952"/>
                  <a:pt x="8826" y="21518"/>
                  <a:pt x="10207" y="21545"/>
                </a:cubicBezTo>
                <a:cubicBezTo>
                  <a:pt x="11589" y="21572"/>
                  <a:pt x="12885" y="21061"/>
                  <a:pt x="14787" y="20000"/>
                </a:cubicBezTo>
                <a:cubicBezTo>
                  <a:pt x="19209" y="17536"/>
                  <a:pt x="21298" y="13942"/>
                  <a:pt x="21298" y="8825"/>
                </a:cubicBezTo>
                <a:cubicBezTo>
                  <a:pt x="21298" y="5439"/>
                  <a:pt x="20955" y="4279"/>
                  <a:pt x="19485" y="2781"/>
                </a:cubicBezTo>
                <a:cubicBezTo>
                  <a:pt x="17700" y="962"/>
                  <a:pt x="14296" y="29"/>
                  <a:pt x="10909" y="1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414" name="Schermata 2023-01-12 alle 15.45.01.png" descr="Schermata 2023-01-12 alle 15.45.01.png"/>
          <p:cNvPicPr>
            <a:picLocks noChangeAspect="1"/>
          </p:cNvPicPr>
          <p:nvPr/>
        </p:nvPicPr>
        <p:blipFill>
          <a:blip r:embed="rId2"/>
          <a:srcRect l="6481" t="6484" r="6268" b="1107"/>
          <a:stretch>
            <a:fillRect/>
          </a:stretch>
        </p:blipFill>
        <p:spPr>
          <a:xfrm>
            <a:off x="1058521" y="9753567"/>
            <a:ext cx="638677" cy="636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8" h="21546" extrusionOk="0">
                <a:moveTo>
                  <a:pt x="10909" y="1"/>
                </a:moveTo>
                <a:cubicBezTo>
                  <a:pt x="7522" y="-28"/>
                  <a:pt x="4142" y="845"/>
                  <a:pt x="2386" y="2634"/>
                </a:cubicBezTo>
                <a:cubicBezTo>
                  <a:pt x="752" y="4300"/>
                  <a:pt x="337" y="5555"/>
                  <a:pt x="83" y="9631"/>
                </a:cubicBezTo>
                <a:cubicBezTo>
                  <a:pt x="-302" y="15786"/>
                  <a:pt x="535" y="17456"/>
                  <a:pt x="5139" y="19812"/>
                </a:cubicBezTo>
                <a:cubicBezTo>
                  <a:pt x="7367" y="20952"/>
                  <a:pt x="8826" y="21518"/>
                  <a:pt x="10207" y="21545"/>
                </a:cubicBezTo>
                <a:cubicBezTo>
                  <a:pt x="11589" y="21572"/>
                  <a:pt x="12885" y="21061"/>
                  <a:pt x="14787" y="20000"/>
                </a:cubicBezTo>
                <a:cubicBezTo>
                  <a:pt x="19209" y="17536"/>
                  <a:pt x="21298" y="13942"/>
                  <a:pt x="21298" y="8825"/>
                </a:cubicBezTo>
                <a:cubicBezTo>
                  <a:pt x="21298" y="5439"/>
                  <a:pt x="20955" y="4279"/>
                  <a:pt x="19485" y="2781"/>
                </a:cubicBezTo>
                <a:cubicBezTo>
                  <a:pt x="17700" y="962"/>
                  <a:pt x="14296" y="29"/>
                  <a:pt x="10909" y="1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415" name="Loredana Chines"/>
          <p:cNvSpPr txBox="1"/>
          <p:nvPr/>
        </p:nvSpPr>
        <p:spPr>
          <a:xfrm>
            <a:off x="17646329" y="6207202"/>
            <a:ext cx="323857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0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Loredana Chines</a:t>
            </a:r>
          </a:p>
        </p:txBody>
      </p:sp>
      <p:sp>
        <p:nvSpPr>
          <p:cNvPr id="416" name="Nicola Grandi"/>
          <p:cNvSpPr txBox="1"/>
          <p:nvPr/>
        </p:nvSpPr>
        <p:spPr>
          <a:xfrm>
            <a:off x="4283590" y="6207202"/>
            <a:ext cx="2689586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0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Nicola Grandi</a:t>
            </a:r>
          </a:p>
        </p:txBody>
      </p:sp>
      <p:pic>
        <p:nvPicPr>
          <p:cNvPr id="417" name="Schermata 2023-01-12 alle 15.45.01.png" descr="Schermata 2023-01-12 alle 15.45.01.png"/>
          <p:cNvPicPr>
            <a:picLocks noChangeAspect="1"/>
          </p:cNvPicPr>
          <p:nvPr/>
        </p:nvPicPr>
        <p:blipFill>
          <a:blip r:embed="rId2"/>
          <a:srcRect l="6481" t="6484" r="6268" b="1107"/>
          <a:stretch>
            <a:fillRect/>
          </a:stretch>
        </p:blipFill>
        <p:spPr>
          <a:xfrm>
            <a:off x="3380575" y="11510772"/>
            <a:ext cx="638678" cy="636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8" h="21546" extrusionOk="0">
                <a:moveTo>
                  <a:pt x="10909" y="1"/>
                </a:moveTo>
                <a:cubicBezTo>
                  <a:pt x="7522" y="-28"/>
                  <a:pt x="4142" y="845"/>
                  <a:pt x="2386" y="2634"/>
                </a:cubicBezTo>
                <a:cubicBezTo>
                  <a:pt x="752" y="4300"/>
                  <a:pt x="337" y="5555"/>
                  <a:pt x="83" y="9631"/>
                </a:cubicBezTo>
                <a:cubicBezTo>
                  <a:pt x="-302" y="15786"/>
                  <a:pt x="535" y="17456"/>
                  <a:pt x="5139" y="19812"/>
                </a:cubicBezTo>
                <a:cubicBezTo>
                  <a:pt x="7367" y="20952"/>
                  <a:pt x="8826" y="21518"/>
                  <a:pt x="10207" y="21545"/>
                </a:cubicBezTo>
                <a:cubicBezTo>
                  <a:pt x="11589" y="21572"/>
                  <a:pt x="12885" y="21061"/>
                  <a:pt x="14787" y="20000"/>
                </a:cubicBezTo>
                <a:cubicBezTo>
                  <a:pt x="19209" y="17536"/>
                  <a:pt x="21298" y="13942"/>
                  <a:pt x="21298" y="8825"/>
                </a:cubicBezTo>
                <a:cubicBezTo>
                  <a:pt x="21298" y="5439"/>
                  <a:pt x="20955" y="4279"/>
                  <a:pt x="19485" y="2781"/>
                </a:cubicBezTo>
                <a:cubicBezTo>
                  <a:pt x="17700" y="962"/>
                  <a:pt x="14296" y="29"/>
                  <a:pt x="10909" y="1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418" name="Schermata 2023-01-12 alle 15.45.01.png" descr="Schermata 2023-01-12 alle 15.45.01.png"/>
          <p:cNvPicPr>
            <a:picLocks noChangeAspect="1"/>
          </p:cNvPicPr>
          <p:nvPr/>
        </p:nvPicPr>
        <p:blipFill>
          <a:blip r:embed="rId2"/>
          <a:srcRect l="6481" t="6484" r="6268" b="1107"/>
          <a:stretch>
            <a:fillRect/>
          </a:stretch>
        </p:blipFill>
        <p:spPr>
          <a:xfrm>
            <a:off x="13707328" y="11506167"/>
            <a:ext cx="638678" cy="636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8" h="21546" extrusionOk="0">
                <a:moveTo>
                  <a:pt x="10909" y="1"/>
                </a:moveTo>
                <a:cubicBezTo>
                  <a:pt x="7522" y="-28"/>
                  <a:pt x="4142" y="845"/>
                  <a:pt x="2386" y="2634"/>
                </a:cubicBezTo>
                <a:cubicBezTo>
                  <a:pt x="752" y="4300"/>
                  <a:pt x="337" y="5555"/>
                  <a:pt x="83" y="9631"/>
                </a:cubicBezTo>
                <a:cubicBezTo>
                  <a:pt x="-302" y="15786"/>
                  <a:pt x="535" y="17456"/>
                  <a:pt x="5139" y="19812"/>
                </a:cubicBezTo>
                <a:cubicBezTo>
                  <a:pt x="7367" y="20952"/>
                  <a:pt x="8826" y="21518"/>
                  <a:pt x="10207" y="21545"/>
                </a:cubicBezTo>
                <a:cubicBezTo>
                  <a:pt x="11589" y="21572"/>
                  <a:pt x="12885" y="21061"/>
                  <a:pt x="14787" y="20000"/>
                </a:cubicBezTo>
                <a:cubicBezTo>
                  <a:pt x="19209" y="17536"/>
                  <a:pt x="21298" y="13942"/>
                  <a:pt x="21298" y="8825"/>
                </a:cubicBezTo>
                <a:cubicBezTo>
                  <a:pt x="21298" y="5439"/>
                  <a:pt x="20955" y="4279"/>
                  <a:pt x="19485" y="2781"/>
                </a:cubicBezTo>
                <a:cubicBezTo>
                  <a:pt x="17700" y="962"/>
                  <a:pt x="14296" y="29"/>
                  <a:pt x="10909" y="1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419" name="Schermata 2023-01-12 alle 15.45.01.png" descr="Schermata 2023-01-12 alle 15.45.01.png"/>
          <p:cNvPicPr>
            <a:picLocks noChangeAspect="1"/>
          </p:cNvPicPr>
          <p:nvPr/>
        </p:nvPicPr>
        <p:blipFill>
          <a:blip r:embed="rId2"/>
          <a:srcRect l="6481" t="6484" r="6268" b="1107"/>
          <a:stretch>
            <a:fillRect/>
          </a:stretch>
        </p:blipFill>
        <p:spPr>
          <a:xfrm>
            <a:off x="7949994" y="12727973"/>
            <a:ext cx="638678" cy="636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8" h="21546" extrusionOk="0">
                <a:moveTo>
                  <a:pt x="10909" y="1"/>
                </a:moveTo>
                <a:cubicBezTo>
                  <a:pt x="7522" y="-28"/>
                  <a:pt x="4142" y="845"/>
                  <a:pt x="2386" y="2634"/>
                </a:cubicBezTo>
                <a:cubicBezTo>
                  <a:pt x="752" y="4300"/>
                  <a:pt x="337" y="5555"/>
                  <a:pt x="83" y="9631"/>
                </a:cubicBezTo>
                <a:cubicBezTo>
                  <a:pt x="-302" y="15786"/>
                  <a:pt x="535" y="17456"/>
                  <a:pt x="5139" y="19812"/>
                </a:cubicBezTo>
                <a:cubicBezTo>
                  <a:pt x="7367" y="20952"/>
                  <a:pt x="8826" y="21518"/>
                  <a:pt x="10207" y="21545"/>
                </a:cubicBezTo>
                <a:cubicBezTo>
                  <a:pt x="11589" y="21572"/>
                  <a:pt x="12885" y="21061"/>
                  <a:pt x="14787" y="20000"/>
                </a:cubicBezTo>
                <a:cubicBezTo>
                  <a:pt x="19209" y="17536"/>
                  <a:pt x="21298" y="13942"/>
                  <a:pt x="21298" y="8825"/>
                </a:cubicBezTo>
                <a:cubicBezTo>
                  <a:pt x="21298" y="5439"/>
                  <a:pt x="20955" y="4279"/>
                  <a:pt x="19485" y="2781"/>
                </a:cubicBezTo>
                <a:cubicBezTo>
                  <a:pt x="17700" y="962"/>
                  <a:pt x="14296" y="29"/>
                  <a:pt x="10909" y="1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420" name="Referente: Andrea Campana"/>
          <p:cNvSpPr txBox="1"/>
          <p:nvPr/>
        </p:nvSpPr>
        <p:spPr>
          <a:xfrm>
            <a:off x="1716086" y="8413050"/>
            <a:ext cx="4616506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Referente: </a:t>
            </a:r>
            <a:r>
              <a:rPr b="1"/>
              <a:t>Andrea Campana</a:t>
            </a:r>
          </a:p>
        </p:txBody>
      </p:sp>
      <p:sp>
        <p:nvSpPr>
          <p:cNvPr id="421" name="Referente: Elisa Dal Chiele"/>
          <p:cNvSpPr txBox="1"/>
          <p:nvPr/>
        </p:nvSpPr>
        <p:spPr>
          <a:xfrm>
            <a:off x="19470059" y="8411630"/>
            <a:ext cx="415250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Referente: </a:t>
            </a:r>
            <a:r>
              <a:rPr b="1"/>
              <a:t>Elisa Dal Chiele</a:t>
            </a:r>
          </a:p>
        </p:txBody>
      </p:sp>
      <p:sp>
        <p:nvSpPr>
          <p:cNvPr id="422" name="Referente: Vanessa Pietrantonio"/>
          <p:cNvSpPr txBox="1"/>
          <p:nvPr/>
        </p:nvSpPr>
        <p:spPr>
          <a:xfrm>
            <a:off x="10771513" y="8407400"/>
            <a:ext cx="530809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Referente: </a:t>
            </a:r>
            <a:r>
              <a:rPr b="1"/>
              <a:t>Guido Mattia Gallerani</a:t>
            </a:r>
          </a:p>
        </p:txBody>
      </p:sp>
      <p:sp>
        <p:nvSpPr>
          <p:cNvPr id="423" name="Referente: Marilena Daquino"/>
          <p:cNvSpPr txBox="1"/>
          <p:nvPr/>
        </p:nvSpPr>
        <p:spPr>
          <a:xfrm>
            <a:off x="19405804" y="10312399"/>
            <a:ext cx="454658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Referente: </a:t>
            </a:r>
            <a:r>
              <a:rPr b="1"/>
              <a:t>Marilena Daquino</a:t>
            </a:r>
          </a:p>
        </p:txBody>
      </p:sp>
      <p:sp>
        <p:nvSpPr>
          <p:cNvPr id="424" name="Referente: Annafelicia Zuffrano"/>
          <p:cNvSpPr txBox="1"/>
          <p:nvPr/>
        </p:nvSpPr>
        <p:spPr>
          <a:xfrm>
            <a:off x="1702082" y="10312399"/>
            <a:ext cx="488284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Referente: </a:t>
            </a:r>
            <a:r>
              <a:rPr b="1"/>
              <a:t>Annafelicia Zuffrano</a:t>
            </a:r>
          </a:p>
        </p:txBody>
      </p:sp>
      <p:sp>
        <p:nvSpPr>
          <p:cNvPr id="425" name="Referente: Emanuele Miola"/>
          <p:cNvSpPr txBox="1"/>
          <p:nvPr/>
        </p:nvSpPr>
        <p:spPr>
          <a:xfrm>
            <a:off x="12335126" y="10312399"/>
            <a:ext cx="427978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Referente: </a:t>
            </a:r>
            <a:r>
              <a:rPr b="1"/>
              <a:t>Emanuele Miola</a:t>
            </a:r>
          </a:p>
        </p:txBody>
      </p:sp>
      <p:sp>
        <p:nvSpPr>
          <p:cNvPr id="426" name="Area Filologia Moderna, Italianistica e Filologia Romanza"/>
          <p:cNvSpPr txBox="1"/>
          <p:nvPr/>
        </p:nvSpPr>
        <p:spPr>
          <a:xfrm>
            <a:off x="1285498" y="7848599"/>
            <a:ext cx="8844776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25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Area Filologia Moderna, Italianistica e Filologia Romanza</a:t>
            </a:r>
          </a:p>
        </p:txBody>
      </p:sp>
      <p:sp>
        <p:nvSpPr>
          <p:cNvPr id="427" name="Area Digital Humanities"/>
          <p:cNvSpPr txBox="1"/>
          <p:nvPr/>
        </p:nvSpPr>
        <p:spPr>
          <a:xfrm>
            <a:off x="19111244" y="9753599"/>
            <a:ext cx="370167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25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Area Digital Humanities</a:t>
            </a:r>
          </a:p>
        </p:txBody>
      </p:sp>
      <p:sp>
        <p:nvSpPr>
          <p:cNvPr id="428" name="Area Filologia Classica"/>
          <p:cNvSpPr txBox="1"/>
          <p:nvPr/>
        </p:nvSpPr>
        <p:spPr>
          <a:xfrm>
            <a:off x="19149381" y="7848599"/>
            <a:ext cx="3625405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25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Area Filologia Classica</a:t>
            </a:r>
          </a:p>
        </p:txBody>
      </p:sp>
      <p:sp>
        <p:nvSpPr>
          <p:cNvPr id="429" name="Area Letteratura Contemporanea e Comparatistica"/>
          <p:cNvSpPr txBox="1"/>
          <p:nvPr/>
        </p:nvSpPr>
        <p:spPr>
          <a:xfrm>
            <a:off x="10471518" y="7848599"/>
            <a:ext cx="8006997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25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Area Letteratura Contemporanea e Comparatistica</a:t>
            </a:r>
          </a:p>
        </p:txBody>
      </p:sp>
      <p:sp>
        <p:nvSpPr>
          <p:cNvPr id="430" name="Area Linguistica"/>
          <p:cNvSpPr txBox="1"/>
          <p:nvPr/>
        </p:nvSpPr>
        <p:spPr>
          <a:xfrm>
            <a:off x="12006709" y="9753599"/>
            <a:ext cx="255880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25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Area Linguistica</a:t>
            </a:r>
          </a:p>
        </p:txBody>
      </p:sp>
      <p:sp>
        <p:nvSpPr>
          <p:cNvPr id="431" name="Area Paleografia, Scienze Bibliografiche e Biblioteconomiche"/>
          <p:cNvSpPr txBox="1"/>
          <p:nvPr/>
        </p:nvSpPr>
        <p:spPr>
          <a:xfrm>
            <a:off x="1315005" y="9753599"/>
            <a:ext cx="9556361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25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Area Paleografia, Scienze Bibliografiche e Biblioteconomiche</a:t>
            </a:r>
          </a:p>
        </p:txBody>
      </p:sp>
      <p:sp>
        <p:nvSpPr>
          <p:cNvPr id="432" name="Rappresentante degli assegnisti: Veronica Bernardi"/>
          <p:cNvSpPr txBox="1"/>
          <p:nvPr/>
        </p:nvSpPr>
        <p:spPr>
          <a:xfrm>
            <a:off x="3670987" y="11581451"/>
            <a:ext cx="793909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Rappresentante degli assegnisti: </a:t>
            </a:r>
            <a:r>
              <a:rPr b="1"/>
              <a:t>Veronica Bernardi</a:t>
            </a:r>
          </a:p>
        </p:txBody>
      </p:sp>
      <p:sp>
        <p:nvSpPr>
          <p:cNvPr id="433" name="Rappresentante dei dottorandi: Francesca Nardi"/>
          <p:cNvSpPr txBox="1"/>
          <p:nvPr/>
        </p:nvSpPr>
        <p:spPr>
          <a:xfrm>
            <a:off x="13968352" y="11581451"/>
            <a:ext cx="762112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Rappresentante dei dottorandi: </a:t>
            </a:r>
            <a:r>
              <a:rPr b="1"/>
              <a:t>Francesca Nardi</a:t>
            </a:r>
          </a:p>
        </p:txBody>
      </p:sp>
      <p:sp>
        <p:nvSpPr>
          <p:cNvPr id="434" name="Tutor per le attività di Terza Missione: Lorenzo Sabatino"/>
          <p:cNvSpPr txBox="1"/>
          <p:nvPr/>
        </p:nvSpPr>
        <p:spPr>
          <a:xfrm>
            <a:off x="8307589" y="12783439"/>
            <a:ext cx="835302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Tutor per le attività di Terza Missione: </a:t>
            </a:r>
            <a:r>
              <a:rPr b="1"/>
              <a:t>Lorenzo Sabatino</a:t>
            </a:r>
          </a:p>
        </p:txBody>
      </p:sp>
      <p:pic>
        <p:nvPicPr>
          <p:cNvPr id="435" name="Schermata 2023-01-12 alle 14.46.25.png" descr="Schermata 2023-01-12 alle 14.46.2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7876" y="12762620"/>
            <a:ext cx="4470742" cy="9438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2B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ttangolo"/>
          <p:cNvSpPr/>
          <p:nvPr/>
        </p:nvSpPr>
        <p:spPr>
          <a:xfrm>
            <a:off x="15039102" y="-44643"/>
            <a:ext cx="9396540" cy="1380528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5" name="Rettangolo"/>
          <p:cNvSpPr/>
          <p:nvPr/>
        </p:nvSpPr>
        <p:spPr>
          <a:xfrm>
            <a:off x="16652881" y="-44643"/>
            <a:ext cx="7711877" cy="13805286"/>
          </a:xfrm>
          <a:prstGeom prst="rect">
            <a:avLst/>
          </a:prstGeom>
          <a:solidFill>
            <a:srgbClr val="D7D9D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6" name="Rettangolo"/>
          <p:cNvSpPr/>
          <p:nvPr/>
        </p:nvSpPr>
        <p:spPr>
          <a:xfrm>
            <a:off x="18338835" y="-44643"/>
            <a:ext cx="6091310" cy="13805286"/>
          </a:xfrm>
          <a:prstGeom prst="rect">
            <a:avLst/>
          </a:prstGeom>
          <a:solidFill>
            <a:srgbClr val="8B8B8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7" name="Rettangolo"/>
          <p:cNvSpPr/>
          <p:nvPr/>
        </p:nvSpPr>
        <p:spPr>
          <a:xfrm>
            <a:off x="19959403" y="-44643"/>
            <a:ext cx="4470742" cy="13805286"/>
          </a:xfrm>
          <a:prstGeom prst="rect">
            <a:avLst/>
          </a:prstGeom>
          <a:solidFill>
            <a:srgbClr val="1A1A1A">
              <a:alpha val="7501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8" name="Per Public Engagement si intende l’insieme di attività organizzate istituzionalmente dall’Ateneo o dalle sue strutture con valore educativo, culturale e di sviluppo della società e rivolte a un pubblico non accademico"/>
          <p:cNvSpPr txBox="1">
            <a:spLocks noGrp="1"/>
          </p:cNvSpPr>
          <p:nvPr>
            <p:ph type="body" sz="quarter" idx="1"/>
          </p:nvPr>
        </p:nvSpPr>
        <p:spPr>
          <a:xfrm>
            <a:off x="1315064" y="4045291"/>
            <a:ext cx="10660592" cy="2045705"/>
          </a:xfrm>
          <a:prstGeom prst="rect">
            <a:avLst/>
          </a:prstGeom>
        </p:spPr>
        <p:txBody>
          <a:bodyPr lIns="50800" tIns="50800" rIns="50800" bIns="50800"/>
          <a:lstStyle/>
          <a:p>
            <a:pPr algn="just" defTabSz="2438337">
              <a:lnSpc>
                <a:spcPct val="90000"/>
              </a:lnSpc>
              <a:defRPr sz="3100" b="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Per </a:t>
            </a:r>
            <a:r>
              <a:rPr>
                <a:solidFill>
                  <a:srgbClr val="FFFFFF"/>
                </a:solidFill>
              </a:rPr>
              <a:t>Public Engagement</a:t>
            </a:r>
            <a:r>
              <a:t> si intende l’insieme di attività organizzate istituzionalmente dall’Ateneo o dalle sue strutture con valore </a:t>
            </a:r>
            <a:r>
              <a:rPr>
                <a:solidFill>
                  <a:srgbClr val="FFFFFF"/>
                </a:solidFill>
              </a:rPr>
              <a:t>educativo</a:t>
            </a:r>
            <a:r>
              <a:t>, </a:t>
            </a:r>
            <a:r>
              <a:rPr>
                <a:solidFill>
                  <a:srgbClr val="FFFFFF"/>
                </a:solidFill>
              </a:rPr>
              <a:t>culturale</a:t>
            </a:r>
            <a:r>
              <a:t> e di </a:t>
            </a:r>
            <a:r>
              <a:rPr>
                <a:solidFill>
                  <a:srgbClr val="FFFFFF"/>
                </a:solidFill>
              </a:rPr>
              <a:t>sviluppo</a:t>
            </a:r>
            <a:r>
              <a:t> </a:t>
            </a:r>
            <a:r>
              <a:rPr>
                <a:solidFill>
                  <a:srgbClr val="FFFFFF"/>
                </a:solidFill>
              </a:rPr>
              <a:t>della società</a:t>
            </a:r>
            <a:r>
              <a:t> e rivolte a un pubblico </a:t>
            </a:r>
            <a:r>
              <a:rPr>
                <a:solidFill>
                  <a:srgbClr val="FFFFFF"/>
                </a:solidFill>
              </a:rPr>
              <a:t>non accademico</a:t>
            </a:r>
          </a:p>
        </p:txBody>
      </p:sp>
      <p:pic>
        <p:nvPicPr>
          <p:cNvPr id="199" name="Schermata 2023-01-12 alle 14.46.25.png" descr="Schermata 2023-01-12 alle 14.46.2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7876" y="12762620"/>
            <a:ext cx="4470742" cy="943825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Progettare"/>
          <p:cNvSpPr txBox="1"/>
          <p:nvPr/>
        </p:nvSpPr>
        <p:spPr>
          <a:xfrm rot="16200000">
            <a:off x="11025589" y="6887362"/>
            <a:ext cx="9779002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>
                <a:solidFill>
                  <a:srgbClr val="000000"/>
                </a:solidFill>
              </a:defRPr>
            </a:lvl1pPr>
          </a:lstStyle>
          <a:p>
            <a:r>
              <a:t>Progettare</a:t>
            </a:r>
          </a:p>
        </p:txBody>
      </p:sp>
      <p:sp>
        <p:nvSpPr>
          <p:cNvPr id="201" name="Misurare"/>
          <p:cNvSpPr txBox="1"/>
          <p:nvPr/>
        </p:nvSpPr>
        <p:spPr>
          <a:xfrm rot="16200000">
            <a:off x="12636190" y="6887363"/>
            <a:ext cx="9779002" cy="934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>
                <a:solidFill>
                  <a:srgbClr val="929292"/>
                </a:solidFill>
              </a:defRPr>
            </a:lvl1pPr>
          </a:lstStyle>
          <a:p>
            <a:r>
              <a:t>Misurare</a:t>
            </a:r>
          </a:p>
        </p:txBody>
      </p:sp>
      <p:sp>
        <p:nvSpPr>
          <p:cNvPr id="202" name="Monitorare"/>
          <p:cNvSpPr txBox="1"/>
          <p:nvPr/>
        </p:nvSpPr>
        <p:spPr>
          <a:xfrm rot="16200000">
            <a:off x="14246791" y="6887363"/>
            <a:ext cx="9779002" cy="934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/>
            </a:lvl1pPr>
          </a:lstStyle>
          <a:p>
            <a:r>
              <a:t>Monitorare</a:t>
            </a:r>
          </a:p>
        </p:txBody>
      </p:sp>
      <p:sp>
        <p:nvSpPr>
          <p:cNvPr id="203" name="PUBLIC ENGAGEMENT"/>
          <p:cNvSpPr txBox="1"/>
          <p:nvPr/>
        </p:nvSpPr>
        <p:spPr>
          <a:xfrm>
            <a:off x="1206496" y="516718"/>
            <a:ext cx="5191850" cy="2169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 defTabSz="1121635">
              <a:lnSpc>
                <a:spcPct val="80000"/>
              </a:lnSpc>
              <a:defRPr sz="6000" b="1" spc="-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PUBLIC ENGAGEMENT</a:t>
            </a:r>
          </a:p>
        </p:txBody>
      </p:sp>
      <p:sp>
        <p:nvSpPr>
          <p:cNvPr id="204" name="Linea"/>
          <p:cNvSpPr/>
          <p:nvPr/>
        </p:nvSpPr>
        <p:spPr>
          <a:xfrm>
            <a:off x="1289718" y="2822575"/>
            <a:ext cx="3182770" cy="0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5" name="Nel loro complesso, le attività di Public Engagement si presentano come progettazione e gestione di iniziative che evidenzino l’impegno sociale della comunità accademica, sia nella valorizzazione dei risultati della ricerca sia nella proiezione esterna d"/>
          <p:cNvSpPr txBox="1"/>
          <p:nvPr/>
        </p:nvSpPr>
        <p:spPr>
          <a:xfrm>
            <a:off x="2322462" y="7326138"/>
            <a:ext cx="11599910" cy="2321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lnSpc>
                <a:spcPct val="90000"/>
              </a:lnSpc>
              <a:defRPr sz="31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Nel loro complesso, le attività di Public Engagement si presentano come progettazione e gestione di iniziative che evidenzino l’</a:t>
            </a:r>
            <a:r>
              <a:rPr>
                <a:solidFill>
                  <a:srgbClr val="FFFFFF"/>
                </a:solidFill>
              </a:rPr>
              <a:t>impegno sociale</a:t>
            </a:r>
            <a:r>
              <a:t> della comunità accademica, sia nella valorizzazione dei</a:t>
            </a:r>
            <a:r>
              <a:rPr>
                <a:solidFill>
                  <a:srgbClr val="FFFFFF"/>
                </a:solidFill>
              </a:rPr>
              <a:t> risultati</a:t>
            </a:r>
            <a:r>
              <a:t> </a:t>
            </a:r>
            <a:r>
              <a:rPr>
                <a:solidFill>
                  <a:srgbClr val="FFFFFF"/>
                </a:solidFill>
              </a:rPr>
              <a:t>della ricerca</a:t>
            </a:r>
            <a:r>
              <a:t> sia nella </a:t>
            </a:r>
            <a:r>
              <a:rPr>
                <a:solidFill>
                  <a:srgbClr val="FFFFFF"/>
                </a:solidFill>
              </a:rPr>
              <a:t>proiezione esterna della didattica</a:t>
            </a:r>
          </a:p>
        </p:txBody>
      </p:sp>
      <p:sp>
        <p:nvSpPr>
          <p:cNvPr id="206" name="Il Public Engagement, quale missione dell’Ateneo e dei suoi Dipartimenti, definisce l’obiettivo di promuovere la responsabilità sociale dell’attività di ricerca attraverso il dialogo con gli stakeholder del territorio, progettando in modo collaborativo p"/>
          <p:cNvSpPr txBox="1"/>
          <p:nvPr/>
        </p:nvSpPr>
        <p:spPr>
          <a:xfrm>
            <a:off x="1315063" y="10706681"/>
            <a:ext cx="10851903" cy="2321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lnSpc>
                <a:spcPct val="90000"/>
              </a:lnSpc>
              <a:defRPr sz="31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Il Public Engagement, quale missione dell’Ateneo e dei suoi Dipartimenti, definisce l’obiettivo di promuovere la </a:t>
            </a:r>
            <a:r>
              <a:rPr>
                <a:solidFill>
                  <a:srgbClr val="FFFFFF"/>
                </a:solidFill>
              </a:rPr>
              <a:t>responsabilità sociale</a:t>
            </a:r>
            <a:r>
              <a:t> dell’attività di ricerca attraverso il dialogo con gli </a:t>
            </a:r>
            <a:r>
              <a:rPr>
                <a:solidFill>
                  <a:srgbClr val="FFFFFF"/>
                </a:solidFill>
              </a:rPr>
              <a:t>stakeholder</a:t>
            </a:r>
            <a:r>
              <a:t> del </a:t>
            </a:r>
            <a:r>
              <a:rPr>
                <a:solidFill>
                  <a:srgbClr val="FFFFFF"/>
                </a:solidFill>
              </a:rPr>
              <a:t>territorio</a:t>
            </a:r>
            <a:r>
              <a:t>, progettando in modo collaborativo </a:t>
            </a:r>
            <a:r>
              <a:rPr>
                <a:solidFill>
                  <a:srgbClr val="FFFFFF"/>
                </a:solidFill>
              </a:rPr>
              <a:t>prodotti e servizi</a:t>
            </a:r>
          </a:p>
        </p:txBody>
      </p:sp>
      <p:pic>
        <p:nvPicPr>
          <p:cNvPr id="207" name="Schermata 2023-01-12 alle 15.45.01.png" descr="Schermata 2023-01-12 alle 15.45.01.png"/>
          <p:cNvPicPr>
            <a:picLocks noChangeAspect="1"/>
          </p:cNvPicPr>
          <p:nvPr/>
        </p:nvPicPr>
        <p:blipFill>
          <a:blip r:embed="rId3"/>
          <a:srcRect l="6481" t="6484" r="6268" b="1107"/>
          <a:stretch>
            <a:fillRect/>
          </a:stretch>
        </p:blipFill>
        <p:spPr>
          <a:xfrm>
            <a:off x="13283594" y="5033790"/>
            <a:ext cx="638678" cy="636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8" h="21546" extrusionOk="0">
                <a:moveTo>
                  <a:pt x="10909" y="1"/>
                </a:moveTo>
                <a:cubicBezTo>
                  <a:pt x="7522" y="-28"/>
                  <a:pt x="4142" y="845"/>
                  <a:pt x="2386" y="2634"/>
                </a:cubicBezTo>
                <a:cubicBezTo>
                  <a:pt x="752" y="4300"/>
                  <a:pt x="337" y="5555"/>
                  <a:pt x="83" y="9631"/>
                </a:cubicBezTo>
                <a:cubicBezTo>
                  <a:pt x="-302" y="15786"/>
                  <a:pt x="535" y="17456"/>
                  <a:pt x="5139" y="19812"/>
                </a:cubicBezTo>
                <a:cubicBezTo>
                  <a:pt x="7367" y="20952"/>
                  <a:pt x="8826" y="21518"/>
                  <a:pt x="10207" y="21545"/>
                </a:cubicBezTo>
                <a:cubicBezTo>
                  <a:pt x="11589" y="21572"/>
                  <a:pt x="12885" y="21061"/>
                  <a:pt x="14787" y="20000"/>
                </a:cubicBezTo>
                <a:cubicBezTo>
                  <a:pt x="19209" y="17536"/>
                  <a:pt x="21298" y="13942"/>
                  <a:pt x="21298" y="8825"/>
                </a:cubicBezTo>
                <a:cubicBezTo>
                  <a:pt x="21298" y="5439"/>
                  <a:pt x="20955" y="4279"/>
                  <a:pt x="19485" y="2781"/>
                </a:cubicBezTo>
                <a:cubicBezTo>
                  <a:pt x="17700" y="962"/>
                  <a:pt x="14296" y="29"/>
                  <a:pt x="10909" y="1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208" name="Schermata 2023-01-12 alle 15.45.01.png" descr="Schermata 2023-01-12 alle 15.45.01.png"/>
          <p:cNvPicPr>
            <a:picLocks noChangeAspect="1"/>
          </p:cNvPicPr>
          <p:nvPr/>
        </p:nvPicPr>
        <p:blipFill>
          <a:blip r:embed="rId3"/>
          <a:srcRect l="6481" t="6484" r="6268" b="1107"/>
          <a:stretch>
            <a:fillRect/>
          </a:stretch>
        </p:blipFill>
        <p:spPr>
          <a:xfrm>
            <a:off x="13283594" y="11549131"/>
            <a:ext cx="638678" cy="636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8" h="21546" extrusionOk="0">
                <a:moveTo>
                  <a:pt x="10909" y="1"/>
                </a:moveTo>
                <a:cubicBezTo>
                  <a:pt x="7522" y="-28"/>
                  <a:pt x="4142" y="845"/>
                  <a:pt x="2386" y="2634"/>
                </a:cubicBezTo>
                <a:cubicBezTo>
                  <a:pt x="752" y="4300"/>
                  <a:pt x="337" y="5555"/>
                  <a:pt x="83" y="9631"/>
                </a:cubicBezTo>
                <a:cubicBezTo>
                  <a:pt x="-302" y="15786"/>
                  <a:pt x="535" y="17456"/>
                  <a:pt x="5139" y="19812"/>
                </a:cubicBezTo>
                <a:cubicBezTo>
                  <a:pt x="7367" y="20952"/>
                  <a:pt x="8826" y="21518"/>
                  <a:pt x="10207" y="21545"/>
                </a:cubicBezTo>
                <a:cubicBezTo>
                  <a:pt x="11589" y="21572"/>
                  <a:pt x="12885" y="21061"/>
                  <a:pt x="14787" y="20000"/>
                </a:cubicBezTo>
                <a:cubicBezTo>
                  <a:pt x="19209" y="17536"/>
                  <a:pt x="21298" y="13942"/>
                  <a:pt x="21298" y="8825"/>
                </a:cubicBezTo>
                <a:cubicBezTo>
                  <a:pt x="21298" y="5439"/>
                  <a:pt x="20955" y="4279"/>
                  <a:pt x="19485" y="2781"/>
                </a:cubicBezTo>
                <a:cubicBezTo>
                  <a:pt x="17700" y="962"/>
                  <a:pt x="14296" y="29"/>
                  <a:pt x="10909" y="1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209" name="Schermata 2023-01-12 alle 15.45.01.png" descr="Schermata 2023-01-12 alle 15.45.01.png"/>
          <p:cNvPicPr>
            <a:picLocks noChangeAspect="1"/>
          </p:cNvPicPr>
          <p:nvPr/>
        </p:nvPicPr>
        <p:blipFill>
          <a:blip r:embed="rId3"/>
          <a:srcRect l="6481" t="6484" r="6268" b="1107"/>
          <a:stretch>
            <a:fillRect/>
          </a:stretch>
        </p:blipFill>
        <p:spPr>
          <a:xfrm>
            <a:off x="1314961" y="8168587"/>
            <a:ext cx="638677" cy="636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8" h="21546" extrusionOk="0">
                <a:moveTo>
                  <a:pt x="10909" y="1"/>
                </a:moveTo>
                <a:cubicBezTo>
                  <a:pt x="7522" y="-28"/>
                  <a:pt x="4142" y="845"/>
                  <a:pt x="2386" y="2634"/>
                </a:cubicBezTo>
                <a:cubicBezTo>
                  <a:pt x="752" y="4300"/>
                  <a:pt x="337" y="5555"/>
                  <a:pt x="83" y="9631"/>
                </a:cubicBezTo>
                <a:cubicBezTo>
                  <a:pt x="-302" y="15786"/>
                  <a:pt x="535" y="17456"/>
                  <a:pt x="5139" y="19812"/>
                </a:cubicBezTo>
                <a:cubicBezTo>
                  <a:pt x="7367" y="20952"/>
                  <a:pt x="8826" y="21518"/>
                  <a:pt x="10207" y="21545"/>
                </a:cubicBezTo>
                <a:cubicBezTo>
                  <a:pt x="11589" y="21572"/>
                  <a:pt x="12885" y="21061"/>
                  <a:pt x="14787" y="20000"/>
                </a:cubicBezTo>
                <a:cubicBezTo>
                  <a:pt x="19209" y="17536"/>
                  <a:pt x="21298" y="13942"/>
                  <a:pt x="21298" y="8825"/>
                </a:cubicBezTo>
                <a:cubicBezTo>
                  <a:pt x="21298" y="5439"/>
                  <a:pt x="20955" y="4279"/>
                  <a:pt x="19485" y="2781"/>
                </a:cubicBezTo>
                <a:cubicBezTo>
                  <a:pt x="17700" y="962"/>
                  <a:pt x="14296" y="29"/>
                  <a:pt x="10909" y="1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210" name="Un concetto multidimensionale"/>
          <p:cNvSpPr txBox="1"/>
          <p:nvPr/>
        </p:nvSpPr>
        <p:spPr>
          <a:xfrm>
            <a:off x="8032853" y="2429834"/>
            <a:ext cx="5465084" cy="785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pPr algn="l" defTabSz="421004">
              <a:defRPr sz="2800" b="1" cap="small">
                <a:solidFill>
                  <a:srgbClr val="000000"/>
                </a:solidFill>
              </a:defRPr>
            </a:pPr>
            <a:r>
              <a:t>Un concetto</a:t>
            </a:r>
            <a:r>
              <a:rPr>
                <a:solidFill>
                  <a:srgbClr val="FFFFFF"/>
                </a:solidFill>
              </a:rPr>
              <a:t> multidimensionale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2B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ettangolo"/>
          <p:cNvSpPr/>
          <p:nvPr/>
        </p:nvSpPr>
        <p:spPr>
          <a:xfrm>
            <a:off x="15039102" y="-44643"/>
            <a:ext cx="9396540" cy="1380528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3" name="Rettangolo"/>
          <p:cNvSpPr/>
          <p:nvPr/>
        </p:nvSpPr>
        <p:spPr>
          <a:xfrm>
            <a:off x="16652881" y="-44643"/>
            <a:ext cx="7711877" cy="13805286"/>
          </a:xfrm>
          <a:prstGeom prst="rect">
            <a:avLst/>
          </a:prstGeom>
          <a:solidFill>
            <a:srgbClr val="D7D9D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4" name="Rettangolo"/>
          <p:cNvSpPr/>
          <p:nvPr/>
        </p:nvSpPr>
        <p:spPr>
          <a:xfrm>
            <a:off x="18338835" y="-44643"/>
            <a:ext cx="6091310" cy="13805286"/>
          </a:xfrm>
          <a:prstGeom prst="rect">
            <a:avLst/>
          </a:prstGeom>
          <a:solidFill>
            <a:srgbClr val="8B8B8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5" name="Rettangolo"/>
          <p:cNvSpPr/>
          <p:nvPr/>
        </p:nvSpPr>
        <p:spPr>
          <a:xfrm>
            <a:off x="19959403" y="-44643"/>
            <a:ext cx="4470742" cy="13805286"/>
          </a:xfrm>
          <a:prstGeom prst="rect">
            <a:avLst/>
          </a:prstGeom>
          <a:solidFill>
            <a:srgbClr val="1A1A1A">
              <a:alpha val="7501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216" name="Schermata 2023-01-12 alle 14.46.25.png" descr="Schermata 2023-01-12 alle 14.46.2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7876" y="12762620"/>
            <a:ext cx="4470742" cy="943825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Progettare"/>
          <p:cNvSpPr txBox="1">
            <a:spLocks noGrp="1"/>
          </p:cNvSpPr>
          <p:nvPr>
            <p:ph type="body" sz="quarter" idx="1"/>
          </p:nvPr>
        </p:nvSpPr>
        <p:spPr>
          <a:xfrm rot="16200000">
            <a:off x="11025589" y="6887362"/>
            <a:ext cx="9779002" cy="934780"/>
          </a:xfrm>
          <a:prstGeom prst="rect">
            <a:avLst/>
          </a:prstGeom>
        </p:spPr>
        <p:txBody>
          <a:bodyPr/>
          <a:lstStyle/>
          <a:p>
            <a:r>
              <a:t>Progettare</a:t>
            </a:r>
          </a:p>
        </p:txBody>
      </p:sp>
      <p:sp>
        <p:nvSpPr>
          <p:cNvPr id="218" name="Misurare"/>
          <p:cNvSpPr txBox="1"/>
          <p:nvPr/>
        </p:nvSpPr>
        <p:spPr>
          <a:xfrm rot="16200000">
            <a:off x="12636190" y="6887363"/>
            <a:ext cx="9779002" cy="934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>
                <a:solidFill>
                  <a:srgbClr val="929292"/>
                </a:solidFill>
              </a:defRPr>
            </a:lvl1pPr>
          </a:lstStyle>
          <a:p>
            <a:r>
              <a:t>Misurare</a:t>
            </a:r>
          </a:p>
        </p:txBody>
      </p:sp>
      <p:sp>
        <p:nvSpPr>
          <p:cNvPr id="219" name="Monitorare"/>
          <p:cNvSpPr txBox="1"/>
          <p:nvPr/>
        </p:nvSpPr>
        <p:spPr>
          <a:xfrm rot="16200000">
            <a:off x="14246791" y="6887363"/>
            <a:ext cx="9779002" cy="934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/>
            </a:lvl1pPr>
          </a:lstStyle>
          <a:p>
            <a:r>
              <a:t>Monitorare</a:t>
            </a:r>
          </a:p>
        </p:txBody>
      </p:sp>
      <p:sp>
        <p:nvSpPr>
          <p:cNvPr id="220" name="PUBLIC ENGAGEMENT"/>
          <p:cNvSpPr txBox="1"/>
          <p:nvPr/>
        </p:nvSpPr>
        <p:spPr>
          <a:xfrm>
            <a:off x="1206496" y="516718"/>
            <a:ext cx="5191850" cy="2169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 defTabSz="1121635">
              <a:lnSpc>
                <a:spcPct val="80000"/>
              </a:lnSpc>
              <a:defRPr sz="6000" b="1" spc="-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PUBLIC ENGAGEMENT</a:t>
            </a:r>
          </a:p>
        </p:txBody>
      </p:sp>
      <p:grpSp>
        <p:nvGrpSpPr>
          <p:cNvPr id="225" name="Spettacoli"/>
          <p:cNvGrpSpPr/>
          <p:nvPr/>
        </p:nvGrpSpPr>
        <p:grpSpPr>
          <a:xfrm>
            <a:off x="1206316" y="4570684"/>
            <a:ext cx="2715824" cy="1955173"/>
            <a:chOff x="0" y="0"/>
            <a:chExt cx="2715822" cy="1955171"/>
          </a:xfrm>
        </p:grpSpPr>
        <p:grpSp>
          <p:nvGrpSpPr>
            <p:cNvPr id="223" name="Spettacoli"/>
            <p:cNvGrpSpPr/>
            <p:nvPr/>
          </p:nvGrpSpPr>
          <p:grpSpPr>
            <a:xfrm>
              <a:off x="215900" y="139700"/>
              <a:ext cx="2284023" cy="1396372"/>
              <a:chOff x="0" y="0"/>
              <a:chExt cx="2284022" cy="1396371"/>
            </a:xfrm>
          </p:grpSpPr>
          <p:sp>
            <p:nvSpPr>
              <p:cNvPr id="221" name="Rettangolo"/>
              <p:cNvSpPr/>
              <p:nvPr/>
            </p:nvSpPr>
            <p:spPr>
              <a:xfrm>
                <a:off x="-1" y="-1"/>
                <a:ext cx="2284024" cy="13963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222" name="Spettacoli"/>
              <p:cNvSpPr txBox="1"/>
              <p:nvPr/>
            </p:nvSpPr>
            <p:spPr>
              <a:xfrm>
                <a:off x="-1" y="450535"/>
                <a:ext cx="2284024" cy="495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lvl1pPr>
              </a:lstStyle>
              <a:p>
                <a:r>
                  <a:t>Spettacoli</a:t>
                </a:r>
              </a:p>
            </p:txBody>
          </p:sp>
        </p:grpSp>
        <p:pic>
          <p:nvPicPr>
            <p:cNvPr id="224" name="Spettacoli Spettacoli" descr="Spettacoli Spettacoli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2715824" cy="19551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30" name="Scuola"/>
          <p:cNvGrpSpPr/>
          <p:nvPr/>
        </p:nvGrpSpPr>
        <p:grpSpPr>
          <a:xfrm>
            <a:off x="1206316" y="10071349"/>
            <a:ext cx="2715824" cy="1955803"/>
            <a:chOff x="0" y="0"/>
            <a:chExt cx="2715822" cy="1955801"/>
          </a:xfrm>
        </p:grpSpPr>
        <p:grpSp>
          <p:nvGrpSpPr>
            <p:cNvPr id="228" name="Scuola"/>
            <p:cNvGrpSpPr/>
            <p:nvPr/>
          </p:nvGrpSpPr>
          <p:grpSpPr>
            <a:xfrm>
              <a:off x="215900" y="139699"/>
              <a:ext cx="2284023" cy="1397002"/>
              <a:chOff x="0" y="0"/>
              <a:chExt cx="2284022" cy="1397001"/>
            </a:xfrm>
          </p:grpSpPr>
          <p:sp>
            <p:nvSpPr>
              <p:cNvPr id="226" name="Rettangolo"/>
              <p:cNvSpPr/>
              <p:nvPr/>
            </p:nvSpPr>
            <p:spPr>
              <a:xfrm>
                <a:off x="-1" y="-1"/>
                <a:ext cx="2284024" cy="139700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227" name="Scuola"/>
              <p:cNvSpPr txBox="1"/>
              <p:nvPr/>
            </p:nvSpPr>
            <p:spPr>
              <a:xfrm>
                <a:off x="-1" y="450850"/>
                <a:ext cx="2284024" cy="495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lvl1pPr>
              </a:lstStyle>
              <a:p>
                <a:r>
                  <a:t>Scuola</a:t>
                </a:r>
              </a:p>
            </p:txBody>
          </p:sp>
        </p:grpSp>
        <p:pic>
          <p:nvPicPr>
            <p:cNvPr id="229" name="Scuola Scuola" descr="Scuola Scuola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1"/>
              <a:ext cx="2715824" cy="19558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1" name="Organizzazione di concerti, spettacoli teatrali, rassegne cinematografiche, eventi sportivi, mostre, esposizioni e altri eventi"/>
          <p:cNvSpPr txBox="1"/>
          <p:nvPr/>
        </p:nvSpPr>
        <p:spPr>
          <a:xfrm>
            <a:off x="4098178" y="4324744"/>
            <a:ext cx="4445002" cy="3108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28599" indent="-228599" algn="l">
              <a:lnSpc>
                <a:spcPct val="90000"/>
              </a:lnSpc>
              <a:buSzPct val="123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Organizzazione di concerti, spettacoli teatrali, rassegne cinematografiche, eventi sportivi, mostre, esposizioni e altri eventi</a:t>
            </a:r>
          </a:p>
        </p:txBody>
      </p:sp>
      <p:sp>
        <p:nvSpPr>
          <p:cNvPr id="232" name="Attività di coinvolgimento e interazione con il mondo della scuola (simulazioni, esperimenti hands-on e altre attività laboratoriali, didattica)"/>
          <p:cNvSpPr txBox="1"/>
          <p:nvPr/>
        </p:nvSpPr>
        <p:spPr>
          <a:xfrm>
            <a:off x="4098178" y="9071860"/>
            <a:ext cx="4445002" cy="39547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28600" indent="-228600" algn="l">
              <a:lnSpc>
                <a:spcPct val="90000"/>
              </a:lnSpc>
              <a:buSzPct val="123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Attività di coinvolgimento e interazione con il mondo della scuola (simulazioni, esperimenti hands-on e altre attività laboratoriali, didattica)</a:t>
            </a:r>
          </a:p>
        </p:txBody>
      </p:sp>
      <p:grpSp>
        <p:nvGrpSpPr>
          <p:cNvPr id="235" name="Rettangolo"/>
          <p:cNvGrpSpPr/>
          <p:nvPr/>
        </p:nvGrpSpPr>
        <p:grpSpPr>
          <a:xfrm>
            <a:off x="8760739" y="3090989"/>
            <a:ext cx="6060802" cy="10464283"/>
            <a:chOff x="0" y="0"/>
            <a:chExt cx="6060800" cy="10464281"/>
          </a:xfrm>
        </p:grpSpPr>
        <p:sp>
          <p:nvSpPr>
            <p:cNvPr id="233" name="Rettangolo"/>
            <p:cNvSpPr/>
            <p:nvPr/>
          </p:nvSpPr>
          <p:spPr>
            <a:xfrm>
              <a:off x="50800" y="50799"/>
              <a:ext cx="5959201" cy="10362682"/>
            </a:xfrm>
            <a:prstGeom prst="rect">
              <a:avLst/>
            </a:prstGeom>
            <a:solidFill>
              <a:srgbClr val="852C1A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pic>
          <p:nvPicPr>
            <p:cNvPr id="234" name="Rettangolo Rettangolo" descr="Rettangolo Rettangolo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1"/>
              <a:ext cx="6060801" cy="104642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6" name="Esempi virtuosi"/>
          <p:cNvSpPr txBox="1"/>
          <p:nvPr/>
        </p:nvSpPr>
        <p:spPr>
          <a:xfrm>
            <a:off x="10508798" y="2536824"/>
            <a:ext cx="2564682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000" b="1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Esempi virtuosi</a:t>
            </a:r>
          </a:p>
        </p:txBody>
      </p:sp>
      <p:sp>
        <p:nvSpPr>
          <p:cNvPr id="237" name="Linea"/>
          <p:cNvSpPr/>
          <p:nvPr/>
        </p:nvSpPr>
        <p:spPr>
          <a:xfrm>
            <a:off x="7626681" y="5548269"/>
            <a:ext cx="2311402" cy="2"/>
          </a:xfrm>
          <a:prstGeom prst="line">
            <a:avLst/>
          </a:prstGeom>
          <a:ln w="76200">
            <a:solidFill>
              <a:srgbClr val="000000">
                <a:alpha val="40011"/>
              </a:srgbClr>
            </a:solidFill>
            <a:prstDash val="sysDot"/>
            <a:miter lim="400000"/>
            <a:tailEnd type="oval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8" name="Linea"/>
          <p:cNvSpPr/>
          <p:nvPr/>
        </p:nvSpPr>
        <p:spPr>
          <a:xfrm>
            <a:off x="7787861" y="11049250"/>
            <a:ext cx="2311402" cy="2"/>
          </a:xfrm>
          <a:prstGeom prst="line">
            <a:avLst/>
          </a:prstGeom>
          <a:ln w="76200">
            <a:solidFill>
              <a:srgbClr val="000000">
                <a:alpha val="40011"/>
              </a:srgbClr>
            </a:solidFill>
            <a:prstDash val="sysDot"/>
            <a:miter lim="400000"/>
            <a:tailEnd type="oval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9" name="Linea"/>
          <p:cNvSpPr/>
          <p:nvPr/>
        </p:nvSpPr>
        <p:spPr>
          <a:xfrm>
            <a:off x="1289718" y="2822575"/>
            <a:ext cx="3182770" cy="0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0" name="Mostra virtuale: Lucretia Estensis de Borgia"/>
          <p:cNvSpPr txBox="1"/>
          <p:nvPr/>
        </p:nvSpPr>
        <p:spPr>
          <a:xfrm>
            <a:off x="10147300" y="3822700"/>
            <a:ext cx="4445000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2500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Mostra virtuale:</a:t>
            </a:r>
            <a:r>
              <a:rPr sz="2000" cap="none"/>
              <a:t> </a:t>
            </a:r>
            <a:r>
              <a:rPr cap="none">
                <a:solidFill>
                  <a:srgbClr val="FFFFFF"/>
                </a:solidFill>
              </a:rPr>
              <a:t>Lucretia Estensis de Borgia</a:t>
            </a:r>
          </a:p>
        </p:txBody>
      </p:sp>
      <p:sp>
        <p:nvSpPr>
          <p:cNvPr id="241" name="Rassegna-Evento: I Classici"/>
          <p:cNvSpPr txBox="1"/>
          <p:nvPr/>
        </p:nvSpPr>
        <p:spPr>
          <a:xfrm>
            <a:off x="10147300" y="5327649"/>
            <a:ext cx="444500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2500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Rassegna-Evento: </a:t>
            </a:r>
            <a:r>
              <a:rPr cap="none">
                <a:solidFill>
                  <a:srgbClr val="FFFFFF"/>
                </a:solidFill>
              </a:rPr>
              <a:t>I Classici</a:t>
            </a:r>
          </a:p>
        </p:txBody>
      </p:sp>
      <p:sp>
        <p:nvSpPr>
          <p:cNvPr id="242" name="Esposizioni: Pasolini. Folgorazioni Figurative"/>
          <p:cNvSpPr txBox="1"/>
          <p:nvPr/>
        </p:nvSpPr>
        <p:spPr>
          <a:xfrm>
            <a:off x="10147300" y="6413500"/>
            <a:ext cx="4445000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2500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Esposizioni:</a:t>
            </a:r>
            <a:r>
              <a:rPr cap="none"/>
              <a:t> </a:t>
            </a:r>
            <a:r>
              <a:rPr cap="none">
                <a:solidFill>
                  <a:srgbClr val="FFFFFF"/>
                </a:solidFill>
              </a:rPr>
              <a:t>Pasolini. Folgorazioni Figurative</a:t>
            </a:r>
          </a:p>
        </p:txBody>
      </p:sp>
      <p:sp>
        <p:nvSpPr>
          <p:cNvPr id="243" name="La classe plurilingue"/>
          <p:cNvSpPr txBox="1"/>
          <p:nvPr/>
        </p:nvSpPr>
        <p:spPr>
          <a:xfrm>
            <a:off x="10147299" y="9984420"/>
            <a:ext cx="315830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La classe plurilingue</a:t>
            </a:r>
          </a:p>
        </p:txBody>
      </p:sp>
      <p:sp>
        <p:nvSpPr>
          <p:cNvPr id="244" name="Circolo Linguistico dell’Università di Bologna"/>
          <p:cNvSpPr txBox="1"/>
          <p:nvPr/>
        </p:nvSpPr>
        <p:spPr>
          <a:xfrm>
            <a:off x="10147300" y="11612429"/>
            <a:ext cx="397830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Circolo Linguistico dell’Università di Bologna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2B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Rettangolo"/>
          <p:cNvGrpSpPr/>
          <p:nvPr/>
        </p:nvGrpSpPr>
        <p:grpSpPr>
          <a:xfrm>
            <a:off x="8760739" y="3090989"/>
            <a:ext cx="6060802" cy="10464283"/>
            <a:chOff x="0" y="0"/>
            <a:chExt cx="6060800" cy="10464281"/>
          </a:xfrm>
        </p:grpSpPr>
        <p:sp>
          <p:nvSpPr>
            <p:cNvPr id="246" name="Rettangolo"/>
            <p:cNvSpPr/>
            <p:nvPr/>
          </p:nvSpPr>
          <p:spPr>
            <a:xfrm>
              <a:off x="50800" y="50799"/>
              <a:ext cx="5959201" cy="10362682"/>
            </a:xfrm>
            <a:prstGeom prst="rect">
              <a:avLst/>
            </a:prstGeom>
            <a:solidFill>
              <a:srgbClr val="852C1A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pic>
          <p:nvPicPr>
            <p:cNvPr id="247" name="Rettangolo Rettangolo" descr="Rettangolo Rettangol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"/>
              <a:ext cx="6060801" cy="104642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49" name="Esempi virtuosi"/>
          <p:cNvSpPr txBox="1"/>
          <p:nvPr/>
        </p:nvSpPr>
        <p:spPr>
          <a:xfrm>
            <a:off x="10508798" y="2536824"/>
            <a:ext cx="2564682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000" b="1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Esempi virtuosi</a:t>
            </a:r>
          </a:p>
        </p:txBody>
      </p:sp>
      <p:sp>
        <p:nvSpPr>
          <p:cNvPr id="250" name="Rettangolo"/>
          <p:cNvSpPr/>
          <p:nvPr/>
        </p:nvSpPr>
        <p:spPr>
          <a:xfrm>
            <a:off x="15039102" y="-44643"/>
            <a:ext cx="9396540" cy="1380528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51" name="Rettangolo"/>
          <p:cNvSpPr/>
          <p:nvPr/>
        </p:nvSpPr>
        <p:spPr>
          <a:xfrm>
            <a:off x="16652881" y="-44643"/>
            <a:ext cx="7711877" cy="13805286"/>
          </a:xfrm>
          <a:prstGeom prst="rect">
            <a:avLst/>
          </a:prstGeom>
          <a:solidFill>
            <a:srgbClr val="D7D9D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52" name="Rettangolo"/>
          <p:cNvSpPr/>
          <p:nvPr/>
        </p:nvSpPr>
        <p:spPr>
          <a:xfrm>
            <a:off x="18338835" y="-44643"/>
            <a:ext cx="6091310" cy="13805286"/>
          </a:xfrm>
          <a:prstGeom prst="rect">
            <a:avLst/>
          </a:prstGeom>
          <a:solidFill>
            <a:srgbClr val="8B8B8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53" name="Rettangolo"/>
          <p:cNvSpPr/>
          <p:nvPr/>
        </p:nvSpPr>
        <p:spPr>
          <a:xfrm>
            <a:off x="19959403" y="-44643"/>
            <a:ext cx="4470742" cy="13805286"/>
          </a:xfrm>
          <a:prstGeom prst="rect">
            <a:avLst/>
          </a:prstGeom>
          <a:solidFill>
            <a:srgbClr val="1A1A1A">
              <a:alpha val="7501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254" name="Schermata 2023-01-12 alle 14.46.25.png" descr="Schermata 2023-01-12 alle 14.46.2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7876" y="12762620"/>
            <a:ext cx="4470742" cy="943825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Progettare"/>
          <p:cNvSpPr txBox="1">
            <a:spLocks noGrp="1"/>
          </p:cNvSpPr>
          <p:nvPr>
            <p:ph type="body" sz="quarter" idx="1"/>
          </p:nvPr>
        </p:nvSpPr>
        <p:spPr>
          <a:xfrm rot="16200000">
            <a:off x="11025589" y="6887362"/>
            <a:ext cx="9779002" cy="934780"/>
          </a:xfrm>
          <a:prstGeom prst="rect">
            <a:avLst/>
          </a:prstGeom>
        </p:spPr>
        <p:txBody>
          <a:bodyPr/>
          <a:lstStyle/>
          <a:p>
            <a:r>
              <a:t>Progettare</a:t>
            </a:r>
          </a:p>
        </p:txBody>
      </p:sp>
      <p:sp>
        <p:nvSpPr>
          <p:cNvPr id="256" name="Misurare"/>
          <p:cNvSpPr txBox="1"/>
          <p:nvPr/>
        </p:nvSpPr>
        <p:spPr>
          <a:xfrm rot="16200000">
            <a:off x="12636190" y="6887363"/>
            <a:ext cx="9779002" cy="934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>
                <a:solidFill>
                  <a:srgbClr val="929292"/>
                </a:solidFill>
              </a:defRPr>
            </a:lvl1pPr>
          </a:lstStyle>
          <a:p>
            <a:r>
              <a:t>Misurare</a:t>
            </a:r>
          </a:p>
        </p:txBody>
      </p:sp>
      <p:sp>
        <p:nvSpPr>
          <p:cNvPr id="257" name="Monitorare"/>
          <p:cNvSpPr txBox="1"/>
          <p:nvPr/>
        </p:nvSpPr>
        <p:spPr>
          <a:xfrm rot="16200000">
            <a:off x="14246791" y="6887363"/>
            <a:ext cx="9779002" cy="934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/>
            </a:lvl1pPr>
          </a:lstStyle>
          <a:p>
            <a:r>
              <a:t>Monitorare</a:t>
            </a:r>
          </a:p>
        </p:txBody>
      </p:sp>
      <p:sp>
        <p:nvSpPr>
          <p:cNvPr id="258" name="PUBLIC ENGAGEMENT"/>
          <p:cNvSpPr txBox="1"/>
          <p:nvPr/>
        </p:nvSpPr>
        <p:spPr>
          <a:xfrm>
            <a:off x="1206496" y="516718"/>
            <a:ext cx="5191850" cy="2169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 defTabSz="1121635">
              <a:lnSpc>
                <a:spcPct val="80000"/>
              </a:lnSpc>
              <a:defRPr sz="6000" b="1" spc="-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PUBLIC ENGAGEMENT</a:t>
            </a:r>
          </a:p>
        </p:txBody>
      </p:sp>
      <p:grpSp>
        <p:nvGrpSpPr>
          <p:cNvPr id="263" name="Divulgazione"/>
          <p:cNvGrpSpPr/>
          <p:nvPr/>
        </p:nvGrpSpPr>
        <p:grpSpPr>
          <a:xfrm>
            <a:off x="1206496" y="4595678"/>
            <a:ext cx="2715825" cy="1955803"/>
            <a:chOff x="0" y="0"/>
            <a:chExt cx="2715823" cy="1955801"/>
          </a:xfrm>
        </p:grpSpPr>
        <p:grpSp>
          <p:nvGrpSpPr>
            <p:cNvPr id="261" name="Divulgazione"/>
            <p:cNvGrpSpPr/>
            <p:nvPr/>
          </p:nvGrpSpPr>
          <p:grpSpPr>
            <a:xfrm>
              <a:off x="215900" y="139699"/>
              <a:ext cx="2284024" cy="1397002"/>
              <a:chOff x="0" y="0"/>
              <a:chExt cx="2284022" cy="1397001"/>
            </a:xfrm>
          </p:grpSpPr>
          <p:sp>
            <p:nvSpPr>
              <p:cNvPr id="259" name="Rettangolo"/>
              <p:cNvSpPr/>
              <p:nvPr/>
            </p:nvSpPr>
            <p:spPr>
              <a:xfrm>
                <a:off x="0" y="-1"/>
                <a:ext cx="2284023" cy="139700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260" name="Divulgazione"/>
              <p:cNvSpPr txBox="1"/>
              <p:nvPr/>
            </p:nvSpPr>
            <p:spPr>
              <a:xfrm>
                <a:off x="0" y="450850"/>
                <a:ext cx="2284023" cy="495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lvl1pPr>
              </a:lstStyle>
              <a:p>
                <a:r>
                  <a:t>Divulgazione</a:t>
                </a:r>
              </a:p>
            </p:txBody>
          </p:sp>
        </p:grpSp>
        <p:pic>
          <p:nvPicPr>
            <p:cNvPr id="262" name="Divulgazione Divulgazione" descr="Divulgazione Divulgazion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1"/>
              <a:ext cx="2715824" cy="19558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64" name="Pubblicazioni (cartacee e digitali) dedicate al pubblico non accademico…"/>
          <p:cNvSpPr txBox="1"/>
          <p:nvPr/>
        </p:nvSpPr>
        <p:spPr>
          <a:xfrm>
            <a:off x="4098176" y="3358149"/>
            <a:ext cx="4445003" cy="5424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28600" indent="-228600" algn="l">
              <a:lnSpc>
                <a:spcPct val="90000"/>
              </a:lnSpc>
              <a:buSzPct val="123000"/>
              <a:buChar char="•"/>
              <a:defRPr sz="27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Pubblicazioni (cartacee e digitali) dedicate al pubblico non accademico</a:t>
            </a:r>
          </a:p>
          <a:p>
            <a:pPr marL="228600" indent="-228600" algn="l">
              <a:lnSpc>
                <a:spcPct val="90000"/>
              </a:lnSpc>
              <a:buSzPct val="123000"/>
              <a:buChar char="•"/>
              <a:defRPr sz="27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Produzione di programmi radiofonici e televisivi</a:t>
            </a:r>
          </a:p>
          <a:p>
            <a:pPr marL="228600" indent="-228600" algn="l">
              <a:lnSpc>
                <a:spcPct val="90000"/>
              </a:lnSpc>
              <a:buSzPct val="123000"/>
              <a:buChar char="•"/>
              <a:defRPr sz="27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Pubblicazione e gestione di siti web e altri canali social di comunicazione e divulgazione scientifica (escluso il sito istituzionale dell'ateneo)</a:t>
            </a:r>
          </a:p>
        </p:txBody>
      </p:sp>
      <p:sp>
        <p:nvSpPr>
          <p:cNvPr id="265" name="Linea"/>
          <p:cNvSpPr/>
          <p:nvPr/>
        </p:nvSpPr>
        <p:spPr>
          <a:xfrm>
            <a:off x="7626681" y="5826859"/>
            <a:ext cx="2311402" cy="2"/>
          </a:xfrm>
          <a:prstGeom prst="line">
            <a:avLst/>
          </a:prstGeom>
          <a:ln w="76200">
            <a:solidFill>
              <a:srgbClr val="000000">
                <a:alpha val="40011"/>
              </a:srgbClr>
            </a:solidFill>
            <a:prstDash val="sysDot"/>
            <a:miter lim="400000"/>
            <a:tailEnd type="oval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66" name="Linea"/>
          <p:cNvSpPr/>
          <p:nvPr/>
        </p:nvSpPr>
        <p:spPr>
          <a:xfrm>
            <a:off x="7626681" y="11072679"/>
            <a:ext cx="2311402" cy="2"/>
          </a:xfrm>
          <a:prstGeom prst="line">
            <a:avLst/>
          </a:prstGeom>
          <a:ln w="76200">
            <a:solidFill>
              <a:srgbClr val="000000">
                <a:alpha val="40011"/>
              </a:srgbClr>
            </a:solidFill>
            <a:prstDash val="sysDot"/>
            <a:miter lim="400000"/>
            <a:tailEnd type="oval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67" name="Linea"/>
          <p:cNvSpPr/>
          <p:nvPr/>
        </p:nvSpPr>
        <p:spPr>
          <a:xfrm>
            <a:off x="1289718" y="2822575"/>
            <a:ext cx="3182770" cy="0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272" name="Festival"/>
          <p:cNvGrpSpPr/>
          <p:nvPr/>
        </p:nvGrpSpPr>
        <p:grpSpPr>
          <a:xfrm>
            <a:off x="1206496" y="10094779"/>
            <a:ext cx="2717801" cy="1955803"/>
            <a:chOff x="0" y="0"/>
            <a:chExt cx="2717800" cy="1955801"/>
          </a:xfrm>
        </p:grpSpPr>
        <p:grpSp>
          <p:nvGrpSpPr>
            <p:cNvPr id="270" name="Festival"/>
            <p:cNvGrpSpPr/>
            <p:nvPr/>
          </p:nvGrpSpPr>
          <p:grpSpPr>
            <a:xfrm>
              <a:off x="215900" y="139700"/>
              <a:ext cx="2286001" cy="1397002"/>
              <a:chOff x="0" y="0"/>
              <a:chExt cx="2286000" cy="1397001"/>
            </a:xfrm>
          </p:grpSpPr>
          <p:sp>
            <p:nvSpPr>
              <p:cNvPr id="268" name="Rettangolo"/>
              <p:cNvSpPr/>
              <p:nvPr/>
            </p:nvSpPr>
            <p:spPr>
              <a:xfrm>
                <a:off x="0" y="-1"/>
                <a:ext cx="2286001" cy="139700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269" name="Festival"/>
              <p:cNvSpPr txBox="1"/>
              <p:nvPr/>
            </p:nvSpPr>
            <p:spPr>
              <a:xfrm>
                <a:off x="0" y="450850"/>
                <a:ext cx="2286001" cy="495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lvl1pPr>
              </a:lstStyle>
              <a:p>
                <a:r>
                  <a:t>Festival</a:t>
                </a:r>
              </a:p>
            </p:txBody>
          </p:sp>
        </p:grpSp>
        <p:pic>
          <p:nvPicPr>
            <p:cNvPr id="271" name="Festival Festival" descr="Festival Festival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0"/>
              <a:ext cx="2717801" cy="19558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73" name="Organizzazione di iniziative di valorizzazione, consultazione e condivisione della ricerca (eventi di interazione tra ricercatori e pubblici, dibattiti, festival e caffè scientifici, consultazioni on-line)"/>
          <p:cNvSpPr txBox="1"/>
          <p:nvPr/>
        </p:nvSpPr>
        <p:spPr>
          <a:xfrm>
            <a:off x="4102100" y="9220200"/>
            <a:ext cx="4437156" cy="429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28600" indent="-228600" algn="l">
              <a:lnSpc>
                <a:spcPct val="90000"/>
              </a:lnSpc>
              <a:buSzPct val="123000"/>
              <a:buChar char="•"/>
              <a:defRPr sz="27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Organizzazione di iniziative di valorizzazione, consultazione e condivisione della ricerca (eventi di interazione tra ricercatori e pubblici, dibattiti, festival e caffè scientifici, consultazioni on-line)</a:t>
            </a:r>
          </a:p>
        </p:txBody>
      </p:sp>
      <p:sp>
        <p:nvSpPr>
          <p:cNvPr id="274" name="La Notte dei Ricercatori"/>
          <p:cNvSpPr txBox="1"/>
          <p:nvPr/>
        </p:nvSpPr>
        <p:spPr>
          <a:xfrm>
            <a:off x="10147300" y="9451709"/>
            <a:ext cx="444500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La Notte dei Ricercatori</a:t>
            </a:r>
          </a:p>
        </p:txBody>
      </p:sp>
      <p:sp>
        <p:nvSpPr>
          <p:cNvPr id="275" name="AlmaDantedì"/>
          <p:cNvSpPr txBox="1"/>
          <p:nvPr/>
        </p:nvSpPr>
        <p:spPr>
          <a:xfrm>
            <a:off x="10147300" y="10801349"/>
            <a:ext cx="444500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AlmaDantedì</a:t>
            </a:r>
          </a:p>
        </p:txBody>
      </p:sp>
      <p:sp>
        <p:nvSpPr>
          <p:cNvPr id="276" name="Digital WHOmanities"/>
          <p:cNvSpPr txBox="1"/>
          <p:nvPr/>
        </p:nvSpPr>
        <p:spPr>
          <a:xfrm>
            <a:off x="10147300" y="12150990"/>
            <a:ext cx="444500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Digital WHOmanities</a:t>
            </a:r>
          </a:p>
        </p:txBody>
      </p:sp>
      <p:sp>
        <p:nvSpPr>
          <p:cNvPr id="277" name="Linguisticamente"/>
          <p:cNvSpPr txBox="1"/>
          <p:nvPr/>
        </p:nvSpPr>
        <p:spPr>
          <a:xfrm>
            <a:off x="10147300" y="4096117"/>
            <a:ext cx="444500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Linguisticamente</a:t>
            </a:r>
          </a:p>
        </p:txBody>
      </p:sp>
      <p:sp>
        <p:nvSpPr>
          <p:cNvPr id="278" name="Filologia D’Autore"/>
          <p:cNvSpPr txBox="1"/>
          <p:nvPr/>
        </p:nvSpPr>
        <p:spPr>
          <a:xfrm>
            <a:off x="10147300" y="5579209"/>
            <a:ext cx="444500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Filologia D’Autore</a:t>
            </a:r>
          </a:p>
        </p:txBody>
      </p:sp>
      <p:sp>
        <p:nvSpPr>
          <p:cNvPr id="279" name="INSCRIBE - ERC Project"/>
          <p:cNvSpPr txBox="1"/>
          <p:nvPr/>
        </p:nvSpPr>
        <p:spPr>
          <a:xfrm>
            <a:off x="10147300" y="7107101"/>
            <a:ext cx="444500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INSCRIBE - ERC Project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2B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Rettangolo"/>
          <p:cNvGrpSpPr/>
          <p:nvPr/>
        </p:nvGrpSpPr>
        <p:grpSpPr>
          <a:xfrm>
            <a:off x="8760739" y="3090989"/>
            <a:ext cx="6060802" cy="10464283"/>
            <a:chOff x="0" y="0"/>
            <a:chExt cx="6060800" cy="10464281"/>
          </a:xfrm>
        </p:grpSpPr>
        <p:sp>
          <p:nvSpPr>
            <p:cNvPr id="281" name="Rettangolo"/>
            <p:cNvSpPr/>
            <p:nvPr/>
          </p:nvSpPr>
          <p:spPr>
            <a:xfrm>
              <a:off x="50800" y="50799"/>
              <a:ext cx="5959201" cy="10362682"/>
            </a:xfrm>
            <a:prstGeom prst="rect">
              <a:avLst/>
            </a:prstGeom>
            <a:solidFill>
              <a:srgbClr val="852C1A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pic>
          <p:nvPicPr>
            <p:cNvPr id="282" name="Rettangolo Rettangolo" descr="Rettangolo Rettangol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"/>
              <a:ext cx="6060801" cy="104642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4" name="Esempi virtuosi"/>
          <p:cNvSpPr txBox="1"/>
          <p:nvPr/>
        </p:nvSpPr>
        <p:spPr>
          <a:xfrm>
            <a:off x="10508798" y="2536824"/>
            <a:ext cx="2564682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000" b="1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Esempi virtuosi</a:t>
            </a:r>
          </a:p>
        </p:txBody>
      </p:sp>
      <p:sp>
        <p:nvSpPr>
          <p:cNvPr id="285" name="Rettangolo"/>
          <p:cNvSpPr/>
          <p:nvPr/>
        </p:nvSpPr>
        <p:spPr>
          <a:xfrm>
            <a:off x="15039102" y="-44643"/>
            <a:ext cx="9396540" cy="1380528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86" name="Rettangolo"/>
          <p:cNvSpPr/>
          <p:nvPr/>
        </p:nvSpPr>
        <p:spPr>
          <a:xfrm>
            <a:off x="16652881" y="-44643"/>
            <a:ext cx="7711877" cy="13805286"/>
          </a:xfrm>
          <a:prstGeom prst="rect">
            <a:avLst/>
          </a:prstGeom>
          <a:solidFill>
            <a:srgbClr val="D7D9D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87" name="Rettangolo"/>
          <p:cNvSpPr/>
          <p:nvPr/>
        </p:nvSpPr>
        <p:spPr>
          <a:xfrm>
            <a:off x="18338835" y="-44643"/>
            <a:ext cx="6091310" cy="13805286"/>
          </a:xfrm>
          <a:prstGeom prst="rect">
            <a:avLst/>
          </a:prstGeom>
          <a:solidFill>
            <a:srgbClr val="8B8B8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88" name="Rettangolo"/>
          <p:cNvSpPr/>
          <p:nvPr/>
        </p:nvSpPr>
        <p:spPr>
          <a:xfrm>
            <a:off x="19959403" y="-44643"/>
            <a:ext cx="4470742" cy="13805286"/>
          </a:xfrm>
          <a:prstGeom prst="rect">
            <a:avLst/>
          </a:prstGeom>
          <a:solidFill>
            <a:srgbClr val="1A1A1A">
              <a:alpha val="7501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289" name="Schermata 2023-01-12 alle 14.46.25.png" descr="Schermata 2023-01-12 alle 14.46.2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7876" y="12762620"/>
            <a:ext cx="4470742" cy="943825"/>
          </a:xfrm>
          <a:prstGeom prst="rect">
            <a:avLst/>
          </a:prstGeom>
          <a:ln w="12700">
            <a:miter lim="400000"/>
          </a:ln>
        </p:spPr>
      </p:pic>
      <p:sp>
        <p:nvSpPr>
          <p:cNvPr id="290" name="Progettare"/>
          <p:cNvSpPr txBox="1">
            <a:spLocks noGrp="1"/>
          </p:cNvSpPr>
          <p:nvPr>
            <p:ph type="body" sz="quarter" idx="1"/>
          </p:nvPr>
        </p:nvSpPr>
        <p:spPr>
          <a:xfrm rot="16200000">
            <a:off x="11025589" y="6887362"/>
            <a:ext cx="9779002" cy="934780"/>
          </a:xfrm>
          <a:prstGeom prst="rect">
            <a:avLst/>
          </a:prstGeom>
        </p:spPr>
        <p:txBody>
          <a:bodyPr/>
          <a:lstStyle/>
          <a:p>
            <a:r>
              <a:t>Progettare</a:t>
            </a:r>
          </a:p>
        </p:txBody>
      </p:sp>
      <p:sp>
        <p:nvSpPr>
          <p:cNvPr id="291" name="Misurare"/>
          <p:cNvSpPr txBox="1"/>
          <p:nvPr/>
        </p:nvSpPr>
        <p:spPr>
          <a:xfrm rot="16200000">
            <a:off x="12636190" y="6887363"/>
            <a:ext cx="9779002" cy="934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>
                <a:solidFill>
                  <a:srgbClr val="929292"/>
                </a:solidFill>
              </a:defRPr>
            </a:lvl1pPr>
          </a:lstStyle>
          <a:p>
            <a:r>
              <a:t>Misurare</a:t>
            </a:r>
          </a:p>
        </p:txBody>
      </p:sp>
      <p:sp>
        <p:nvSpPr>
          <p:cNvPr id="292" name="Monitorare"/>
          <p:cNvSpPr txBox="1"/>
          <p:nvPr/>
        </p:nvSpPr>
        <p:spPr>
          <a:xfrm rot="16200000">
            <a:off x="14246791" y="6887363"/>
            <a:ext cx="9779002" cy="934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/>
            </a:lvl1pPr>
          </a:lstStyle>
          <a:p>
            <a:r>
              <a:t>Monitorare</a:t>
            </a:r>
          </a:p>
        </p:txBody>
      </p:sp>
      <p:sp>
        <p:nvSpPr>
          <p:cNvPr id="293" name="PUBLIC ENGAGEMENT"/>
          <p:cNvSpPr txBox="1"/>
          <p:nvPr/>
        </p:nvSpPr>
        <p:spPr>
          <a:xfrm>
            <a:off x="1206496" y="516718"/>
            <a:ext cx="5191850" cy="2169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 defTabSz="1121635">
              <a:lnSpc>
                <a:spcPct val="80000"/>
              </a:lnSpc>
              <a:defRPr sz="6000" b="1" spc="-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PUBLIC ENGAGEMENT</a:t>
            </a:r>
          </a:p>
        </p:txBody>
      </p:sp>
      <p:grpSp>
        <p:nvGrpSpPr>
          <p:cNvPr id="298" name="Sviluppo Urbano"/>
          <p:cNvGrpSpPr/>
          <p:nvPr/>
        </p:nvGrpSpPr>
        <p:grpSpPr>
          <a:xfrm>
            <a:off x="1206498" y="10096499"/>
            <a:ext cx="2717804" cy="1955803"/>
            <a:chOff x="0" y="0"/>
            <a:chExt cx="2717802" cy="1955801"/>
          </a:xfrm>
        </p:grpSpPr>
        <p:grpSp>
          <p:nvGrpSpPr>
            <p:cNvPr id="296" name="Sviluppo Urbano"/>
            <p:cNvGrpSpPr/>
            <p:nvPr/>
          </p:nvGrpSpPr>
          <p:grpSpPr>
            <a:xfrm>
              <a:off x="215900" y="139700"/>
              <a:ext cx="2286002" cy="1397002"/>
              <a:chOff x="0" y="0"/>
              <a:chExt cx="2286001" cy="1397001"/>
            </a:xfrm>
          </p:grpSpPr>
          <p:sp>
            <p:nvSpPr>
              <p:cNvPr id="294" name="Rettangolo"/>
              <p:cNvSpPr/>
              <p:nvPr/>
            </p:nvSpPr>
            <p:spPr>
              <a:xfrm>
                <a:off x="0" y="-1"/>
                <a:ext cx="2286002" cy="139700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22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295" name="Sviluppo Urbano"/>
              <p:cNvSpPr txBox="1"/>
              <p:nvPr/>
            </p:nvSpPr>
            <p:spPr>
              <a:xfrm>
                <a:off x="0" y="476250"/>
                <a:ext cx="2286002" cy="4445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defTabSz="825500">
                  <a:defRPr sz="22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lvl1pPr>
              </a:lstStyle>
              <a:p>
                <a:r>
                  <a:t>Sviluppo Urbano</a:t>
                </a:r>
              </a:p>
            </p:txBody>
          </p:sp>
        </p:grpSp>
        <p:pic>
          <p:nvPicPr>
            <p:cNvPr id="297" name="Sviluppo Urbano Sviluppo Urbano" descr="Sviluppo Urbano Sviluppo Urbano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0"/>
              <a:ext cx="2717804" cy="19558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99" name="Iniziative di tutela della salute (giornate informative e di prevenzione, campagne di screening e di sensibilizzazione)"/>
          <p:cNvSpPr txBox="1"/>
          <p:nvPr/>
        </p:nvSpPr>
        <p:spPr>
          <a:xfrm>
            <a:off x="4102100" y="3668164"/>
            <a:ext cx="4014188" cy="3531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28600" indent="-228600" algn="l">
              <a:lnSpc>
                <a:spcPct val="90000"/>
              </a:lnSpc>
              <a:buSzPct val="123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Iniziative di tutela della salute (giornate informative e di prevenzione, campagne di screening e di sensibilizzazione)</a:t>
            </a:r>
          </a:p>
        </p:txBody>
      </p:sp>
      <p:sp>
        <p:nvSpPr>
          <p:cNvPr id="300" name="Partecipazione a progetti di sviluppo urbano o valorizzazione del territorio"/>
          <p:cNvSpPr txBox="1"/>
          <p:nvPr/>
        </p:nvSpPr>
        <p:spPr>
          <a:xfrm>
            <a:off x="4102100" y="9541509"/>
            <a:ext cx="4014188" cy="226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28600" indent="-228600" algn="l">
              <a:lnSpc>
                <a:spcPct val="90000"/>
              </a:lnSpc>
              <a:buSzPct val="123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Partecipazione a progetti di sviluppo urbano o valorizzazione del territorio</a:t>
            </a:r>
          </a:p>
        </p:txBody>
      </p:sp>
      <p:sp>
        <p:nvSpPr>
          <p:cNvPr id="301" name="Linea"/>
          <p:cNvSpPr/>
          <p:nvPr/>
        </p:nvSpPr>
        <p:spPr>
          <a:xfrm>
            <a:off x="1289718" y="2822575"/>
            <a:ext cx="3182770" cy="0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02" name="Linea"/>
          <p:cNvSpPr/>
          <p:nvPr/>
        </p:nvSpPr>
        <p:spPr>
          <a:xfrm>
            <a:off x="7626681" y="5434098"/>
            <a:ext cx="2311402" cy="2"/>
          </a:xfrm>
          <a:prstGeom prst="line">
            <a:avLst/>
          </a:prstGeom>
          <a:ln w="76200">
            <a:solidFill>
              <a:srgbClr val="000000">
                <a:alpha val="40011"/>
              </a:srgbClr>
            </a:solidFill>
            <a:prstDash val="sysDot"/>
            <a:miter lim="400000"/>
            <a:tailEnd type="oval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03" name="Linea"/>
          <p:cNvSpPr/>
          <p:nvPr/>
        </p:nvSpPr>
        <p:spPr>
          <a:xfrm>
            <a:off x="7626681" y="11074400"/>
            <a:ext cx="2311402" cy="0"/>
          </a:xfrm>
          <a:prstGeom prst="line">
            <a:avLst/>
          </a:prstGeom>
          <a:ln w="76200">
            <a:solidFill>
              <a:srgbClr val="000000">
                <a:alpha val="40011"/>
              </a:srgbClr>
            </a:solidFill>
            <a:prstDash val="sysDot"/>
            <a:miter lim="400000"/>
            <a:tailEnd type="oval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308" name="Salute"/>
          <p:cNvGrpSpPr/>
          <p:nvPr/>
        </p:nvGrpSpPr>
        <p:grpSpPr>
          <a:xfrm>
            <a:off x="1206498" y="4597399"/>
            <a:ext cx="2717804" cy="1955802"/>
            <a:chOff x="0" y="0"/>
            <a:chExt cx="2717802" cy="1955801"/>
          </a:xfrm>
        </p:grpSpPr>
        <p:grpSp>
          <p:nvGrpSpPr>
            <p:cNvPr id="306" name="Salute"/>
            <p:cNvGrpSpPr/>
            <p:nvPr/>
          </p:nvGrpSpPr>
          <p:grpSpPr>
            <a:xfrm>
              <a:off x="215900" y="139699"/>
              <a:ext cx="2286002" cy="1397002"/>
              <a:chOff x="0" y="0"/>
              <a:chExt cx="2286001" cy="1397001"/>
            </a:xfrm>
          </p:grpSpPr>
          <p:sp>
            <p:nvSpPr>
              <p:cNvPr id="304" name="Rettangolo"/>
              <p:cNvSpPr/>
              <p:nvPr/>
            </p:nvSpPr>
            <p:spPr>
              <a:xfrm>
                <a:off x="0" y="-1"/>
                <a:ext cx="2286002" cy="139700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305" name="Salute"/>
              <p:cNvSpPr txBox="1"/>
              <p:nvPr/>
            </p:nvSpPr>
            <p:spPr>
              <a:xfrm>
                <a:off x="0" y="450850"/>
                <a:ext cx="2286002" cy="495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lvl1pPr>
              </a:lstStyle>
              <a:p>
                <a:r>
                  <a:t>Salute</a:t>
                </a:r>
              </a:p>
            </p:txBody>
          </p:sp>
        </p:grpSp>
        <p:pic>
          <p:nvPicPr>
            <p:cNvPr id="307" name="Salute Salute" descr="Salute Salute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1" y="-1"/>
              <a:ext cx="2717804" cy="19558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9" name="Laboratori di scrittura teatrale presso la sezione femminile della Casa Circondariale “Rocco D’Amato” di Bologna"/>
          <p:cNvSpPr txBox="1"/>
          <p:nvPr/>
        </p:nvSpPr>
        <p:spPr>
          <a:xfrm>
            <a:off x="10100706" y="11380019"/>
            <a:ext cx="4182588" cy="1912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2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Laboratori di scrittura teatrale presso la sezione femminile della Casa Circondariale “Rocco D’Amato” di Bologna</a:t>
            </a:r>
          </a:p>
        </p:txBody>
      </p:sp>
      <p:sp>
        <p:nvSpPr>
          <p:cNvPr id="310" name="Circolo dei Lettori della Dozza"/>
          <p:cNvSpPr txBox="1"/>
          <p:nvPr/>
        </p:nvSpPr>
        <p:spPr>
          <a:xfrm>
            <a:off x="10100706" y="9362254"/>
            <a:ext cx="4182588" cy="849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2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Circolo dei Lettori della Dozza</a:t>
            </a:r>
          </a:p>
        </p:txBody>
      </p:sp>
      <p:sp>
        <p:nvSpPr>
          <p:cNvPr id="311" name="Centro Studi Medical Humanities"/>
          <p:cNvSpPr txBox="1"/>
          <p:nvPr/>
        </p:nvSpPr>
        <p:spPr>
          <a:xfrm>
            <a:off x="10100706" y="3799654"/>
            <a:ext cx="4182587" cy="849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2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Centro Studi Medical Humanities</a:t>
            </a:r>
          </a:p>
        </p:txBody>
      </p:sp>
      <p:sp>
        <p:nvSpPr>
          <p:cNvPr id="312" name="Un profeta dell’eubiosia / Dante e la Bioetica"/>
          <p:cNvSpPr txBox="1"/>
          <p:nvPr/>
        </p:nvSpPr>
        <p:spPr>
          <a:xfrm>
            <a:off x="10100706" y="6165756"/>
            <a:ext cx="4182588" cy="849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2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Un profeta dell’eubiosia / Dante e la Bioetica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2B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Rettangolo"/>
          <p:cNvSpPr/>
          <p:nvPr/>
        </p:nvSpPr>
        <p:spPr>
          <a:xfrm>
            <a:off x="15039102" y="-44643"/>
            <a:ext cx="9396540" cy="1380528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15" name="Rettangolo"/>
          <p:cNvSpPr/>
          <p:nvPr/>
        </p:nvSpPr>
        <p:spPr>
          <a:xfrm>
            <a:off x="16652881" y="-44643"/>
            <a:ext cx="7711877" cy="13805286"/>
          </a:xfrm>
          <a:prstGeom prst="rect">
            <a:avLst/>
          </a:prstGeom>
          <a:solidFill>
            <a:srgbClr val="D7D9D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16" name="Rettangolo"/>
          <p:cNvSpPr/>
          <p:nvPr/>
        </p:nvSpPr>
        <p:spPr>
          <a:xfrm>
            <a:off x="18338835" y="-44643"/>
            <a:ext cx="6091310" cy="13805286"/>
          </a:xfrm>
          <a:prstGeom prst="rect">
            <a:avLst/>
          </a:prstGeom>
          <a:solidFill>
            <a:srgbClr val="8B8B8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17" name="Rettangolo"/>
          <p:cNvSpPr/>
          <p:nvPr/>
        </p:nvSpPr>
        <p:spPr>
          <a:xfrm>
            <a:off x="19959403" y="-44643"/>
            <a:ext cx="4470742" cy="13805286"/>
          </a:xfrm>
          <a:prstGeom prst="rect">
            <a:avLst/>
          </a:prstGeom>
          <a:solidFill>
            <a:srgbClr val="1A1A1A">
              <a:alpha val="7501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18" name="Schermata 2023-01-12 alle 14.46.25.png" descr="Schermata 2023-01-12 alle 14.46.2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7876" y="12762620"/>
            <a:ext cx="4470742" cy="943825"/>
          </a:xfrm>
          <a:prstGeom prst="rect">
            <a:avLst/>
          </a:prstGeom>
          <a:ln w="12700">
            <a:miter lim="400000"/>
          </a:ln>
        </p:spPr>
      </p:pic>
      <p:sp>
        <p:nvSpPr>
          <p:cNvPr id="319" name="Progettare"/>
          <p:cNvSpPr txBox="1">
            <a:spLocks noGrp="1"/>
          </p:cNvSpPr>
          <p:nvPr>
            <p:ph type="body" sz="quarter" idx="1"/>
          </p:nvPr>
        </p:nvSpPr>
        <p:spPr>
          <a:xfrm rot="16200000">
            <a:off x="11025589" y="6887362"/>
            <a:ext cx="9779002" cy="934780"/>
          </a:xfrm>
          <a:prstGeom prst="rect">
            <a:avLst/>
          </a:prstGeom>
        </p:spPr>
        <p:txBody>
          <a:bodyPr/>
          <a:lstStyle/>
          <a:p>
            <a:r>
              <a:t>Progettare</a:t>
            </a:r>
          </a:p>
        </p:txBody>
      </p:sp>
      <p:sp>
        <p:nvSpPr>
          <p:cNvPr id="320" name="Misurare"/>
          <p:cNvSpPr txBox="1"/>
          <p:nvPr/>
        </p:nvSpPr>
        <p:spPr>
          <a:xfrm rot="16200000">
            <a:off x="12636190" y="6887363"/>
            <a:ext cx="9779002" cy="934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>
                <a:solidFill>
                  <a:srgbClr val="929292"/>
                </a:solidFill>
              </a:defRPr>
            </a:lvl1pPr>
          </a:lstStyle>
          <a:p>
            <a:r>
              <a:t>Misurare</a:t>
            </a:r>
          </a:p>
        </p:txBody>
      </p:sp>
      <p:sp>
        <p:nvSpPr>
          <p:cNvPr id="321" name="Monitorare"/>
          <p:cNvSpPr txBox="1"/>
          <p:nvPr/>
        </p:nvSpPr>
        <p:spPr>
          <a:xfrm rot="16200000">
            <a:off x="14246791" y="6887363"/>
            <a:ext cx="9779002" cy="934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/>
            </a:lvl1pPr>
          </a:lstStyle>
          <a:p>
            <a:r>
              <a:t>Monitorare</a:t>
            </a:r>
          </a:p>
        </p:txBody>
      </p:sp>
      <p:sp>
        <p:nvSpPr>
          <p:cNvPr id="322" name="PUBLIC ENGAGEMENT"/>
          <p:cNvSpPr txBox="1"/>
          <p:nvPr/>
        </p:nvSpPr>
        <p:spPr>
          <a:xfrm>
            <a:off x="1206496" y="516718"/>
            <a:ext cx="5191850" cy="2169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 defTabSz="1121635">
              <a:lnSpc>
                <a:spcPct val="80000"/>
              </a:lnSpc>
              <a:defRPr sz="6000" b="1" spc="-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PUBLIC ENGAGEMENT</a:t>
            </a:r>
          </a:p>
        </p:txBody>
      </p:sp>
      <p:sp>
        <p:nvSpPr>
          <p:cNvPr id="323" name="Linea"/>
          <p:cNvSpPr/>
          <p:nvPr/>
        </p:nvSpPr>
        <p:spPr>
          <a:xfrm>
            <a:off x="1289718" y="2822575"/>
            <a:ext cx="3182770" cy="0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24" name="Linea"/>
          <p:cNvSpPr/>
          <p:nvPr/>
        </p:nvSpPr>
        <p:spPr>
          <a:xfrm flipV="1">
            <a:off x="6581837" y="4386674"/>
            <a:ext cx="2" cy="8655341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25" name="Scalabilità e strategie"/>
          <p:cNvSpPr txBox="1"/>
          <p:nvPr/>
        </p:nvSpPr>
        <p:spPr>
          <a:xfrm>
            <a:off x="8190480" y="2661617"/>
            <a:ext cx="5465085" cy="785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 defTabSz="577850">
              <a:defRPr sz="3800" b="1" cap="small">
                <a:solidFill>
                  <a:srgbClr val="FFFFFF"/>
                </a:solidFill>
              </a:defRPr>
            </a:lvl1pPr>
          </a:lstStyle>
          <a:p>
            <a:r>
              <a:t>Scalabilità e strategie</a:t>
            </a:r>
          </a:p>
        </p:txBody>
      </p:sp>
      <p:sp>
        <p:nvSpPr>
          <p:cNvPr id="326" name="Descrizione e tipologia di evento"/>
          <p:cNvSpPr txBox="1"/>
          <p:nvPr/>
        </p:nvSpPr>
        <p:spPr>
          <a:xfrm>
            <a:off x="2583551" y="5108218"/>
            <a:ext cx="3221809" cy="1024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2438337">
              <a:lnSpc>
                <a:spcPct val="90000"/>
              </a:lnSpc>
              <a:defRPr sz="3500" b="1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Storicità/</a:t>
            </a:r>
          </a:p>
          <a:p>
            <a:pPr algn="l" defTabSz="2438337">
              <a:lnSpc>
                <a:spcPct val="90000"/>
              </a:lnSpc>
              <a:defRPr sz="3500" b="1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continuità</a:t>
            </a:r>
          </a:p>
        </p:txBody>
      </p:sp>
      <p:sp>
        <p:nvSpPr>
          <p:cNvPr id="327" name="Aree scientifiche coinvolte"/>
          <p:cNvSpPr txBox="1"/>
          <p:nvPr/>
        </p:nvSpPr>
        <p:spPr>
          <a:xfrm>
            <a:off x="2583550" y="8370534"/>
            <a:ext cx="3145323" cy="1024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2438337">
              <a:lnSpc>
                <a:spcPct val="90000"/>
              </a:lnSpc>
              <a:defRPr sz="3500" b="1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Trasversalità e </a:t>
            </a:r>
          </a:p>
          <a:p>
            <a:pPr algn="l" defTabSz="2438337">
              <a:lnSpc>
                <a:spcPct val="90000"/>
              </a:lnSpc>
              <a:defRPr sz="3500" b="1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sinergie</a:t>
            </a:r>
          </a:p>
        </p:txBody>
      </p:sp>
      <p:sp>
        <p:nvSpPr>
          <p:cNvPr id="328" name="Gli indicatori quali-quantitativi dell’impatto"/>
          <p:cNvSpPr txBox="1"/>
          <p:nvPr/>
        </p:nvSpPr>
        <p:spPr>
          <a:xfrm>
            <a:off x="2583551" y="11360087"/>
            <a:ext cx="3221807" cy="1024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2438337">
              <a:lnSpc>
                <a:spcPct val="90000"/>
              </a:lnSpc>
              <a:defRPr sz="3500" b="1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Capillarità e </a:t>
            </a:r>
          </a:p>
          <a:p>
            <a:pPr algn="l" defTabSz="2438337">
              <a:lnSpc>
                <a:spcPct val="90000"/>
              </a:lnSpc>
              <a:defRPr sz="3500" b="1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diversificazione</a:t>
            </a:r>
          </a:p>
        </p:txBody>
      </p:sp>
      <p:grpSp>
        <p:nvGrpSpPr>
          <p:cNvPr id="331" name="Raggruppa"/>
          <p:cNvGrpSpPr/>
          <p:nvPr/>
        </p:nvGrpSpPr>
        <p:grpSpPr>
          <a:xfrm>
            <a:off x="1206288" y="5302315"/>
            <a:ext cx="638678" cy="636639"/>
            <a:chOff x="-102" y="-12"/>
            <a:chExt cx="638676" cy="636638"/>
          </a:xfrm>
        </p:grpSpPr>
        <p:pic>
          <p:nvPicPr>
            <p:cNvPr id="329" name="image3.png" descr="image3.png"/>
            <p:cNvPicPr>
              <a:picLocks noChangeAspect="1"/>
            </p:cNvPicPr>
            <p:nvPr/>
          </p:nvPicPr>
          <p:blipFill>
            <a:blip r:embed="rId3"/>
            <a:srcRect l="6421" t="6470" r="6324" b="1116"/>
            <a:stretch>
              <a:fillRect/>
            </a:stretch>
          </p:blipFill>
          <p:spPr>
            <a:xfrm>
              <a:off x="-103" y="-13"/>
              <a:ext cx="638678" cy="63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46" extrusionOk="0">
                  <a:moveTo>
                    <a:pt x="10909" y="1"/>
                  </a:moveTo>
                  <a:cubicBezTo>
                    <a:pt x="7522" y="-28"/>
                    <a:pt x="4142" y="845"/>
                    <a:pt x="2386" y="2634"/>
                  </a:cubicBezTo>
                  <a:cubicBezTo>
                    <a:pt x="752" y="4300"/>
                    <a:pt x="337" y="5555"/>
                    <a:pt x="83" y="9631"/>
                  </a:cubicBezTo>
                  <a:cubicBezTo>
                    <a:pt x="-302" y="15786"/>
                    <a:pt x="535" y="17456"/>
                    <a:pt x="5139" y="19812"/>
                  </a:cubicBezTo>
                  <a:cubicBezTo>
                    <a:pt x="7367" y="20952"/>
                    <a:pt x="8826" y="21518"/>
                    <a:pt x="10207" y="21545"/>
                  </a:cubicBezTo>
                  <a:cubicBezTo>
                    <a:pt x="11589" y="21572"/>
                    <a:pt x="12885" y="21061"/>
                    <a:pt x="14787" y="20000"/>
                  </a:cubicBezTo>
                  <a:cubicBezTo>
                    <a:pt x="19209" y="17536"/>
                    <a:pt x="21298" y="13942"/>
                    <a:pt x="21298" y="8825"/>
                  </a:cubicBezTo>
                  <a:cubicBezTo>
                    <a:pt x="21298" y="5439"/>
                    <a:pt x="20955" y="4279"/>
                    <a:pt x="19485" y="2781"/>
                  </a:cubicBezTo>
                  <a:cubicBezTo>
                    <a:pt x="17700" y="962"/>
                    <a:pt x="14296" y="29"/>
                    <a:pt x="10909" y="1"/>
                  </a:cubicBez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  <p:sp>
          <p:nvSpPr>
            <p:cNvPr id="330" name="a"/>
            <p:cNvSpPr txBox="1"/>
            <p:nvPr/>
          </p:nvSpPr>
          <p:spPr>
            <a:xfrm>
              <a:off x="132464" y="44"/>
              <a:ext cx="327683" cy="57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 defTabSz="2438337">
                <a:lnSpc>
                  <a:spcPct val="90000"/>
                </a:lnSpc>
                <a:defRPr sz="3000" b="1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334" name="Raggruppa"/>
          <p:cNvGrpSpPr/>
          <p:nvPr/>
        </p:nvGrpSpPr>
        <p:grpSpPr>
          <a:xfrm>
            <a:off x="1206288" y="11554181"/>
            <a:ext cx="638678" cy="636640"/>
            <a:chOff x="-102" y="-12"/>
            <a:chExt cx="638676" cy="636638"/>
          </a:xfrm>
        </p:grpSpPr>
        <p:pic>
          <p:nvPicPr>
            <p:cNvPr id="332" name="image3.png" descr="image3.png"/>
            <p:cNvPicPr>
              <a:picLocks noChangeAspect="1"/>
            </p:cNvPicPr>
            <p:nvPr/>
          </p:nvPicPr>
          <p:blipFill>
            <a:blip r:embed="rId3"/>
            <a:srcRect l="6421" t="6470" r="6324" b="1116"/>
            <a:stretch>
              <a:fillRect/>
            </a:stretch>
          </p:blipFill>
          <p:spPr>
            <a:xfrm>
              <a:off x="-103" y="-13"/>
              <a:ext cx="638678" cy="63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46" extrusionOk="0">
                  <a:moveTo>
                    <a:pt x="10909" y="1"/>
                  </a:moveTo>
                  <a:cubicBezTo>
                    <a:pt x="7522" y="-28"/>
                    <a:pt x="4142" y="845"/>
                    <a:pt x="2386" y="2634"/>
                  </a:cubicBezTo>
                  <a:cubicBezTo>
                    <a:pt x="752" y="4300"/>
                    <a:pt x="337" y="5555"/>
                    <a:pt x="83" y="9631"/>
                  </a:cubicBezTo>
                  <a:cubicBezTo>
                    <a:pt x="-302" y="15786"/>
                    <a:pt x="535" y="17456"/>
                    <a:pt x="5139" y="19812"/>
                  </a:cubicBezTo>
                  <a:cubicBezTo>
                    <a:pt x="7367" y="20952"/>
                    <a:pt x="8826" y="21518"/>
                    <a:pt x="10207" y="21545"/>
                  </a:cubicBezTo>
                  <a:cubicBezTo>
                    <a:pt x="11589" y="21572"/>
                    <a:pt x="12885" y="21061"/>
                    <a:pt x="14787" y="20000"/>
                  </a:cubicBezTo>
                  <a:cubicBezTo>
                    <a:pt x="19209" y="17536"/>
                    <a:pt x="21298" y="13942"/>
                    <a:pt x="21298" y="8825"/>
                  </a:cubicBezTo>
                  <a:cubicBezTo>
                    <a:pt x="21298" y="5439"/>
                    <a:pt x="20955" y="4279"/>
                    <a:pt x="19485" y="2781"/>
                  </a:cubicBezTo>
                  <a:cubicBezTo>
                    <a:pt x="17700" y="962"/>
                    <a:pt x="14296" y="29"/>
                    <a:pt x="10909" y="1"/>
                  </a:cubicBez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  <p:sp>
          <p:nvSpPr>
            <p:cNvPr id="333" name="a"/>
            <p:cNvSpPr txBox="1"/>
            <p:nvPr/>
          </p:nvSpPr>
          <p:spPr>
            <a:xfrm>
              <a:off x="132464" y="45"/>
              <a:ext cx="327683" cy="57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 defTabSz="2438337">
                <a:lnSpc>
                  <a:spcPct val="90000"/>
                </a:lnSpc>
                <a:defRPr sz="3000" b="1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337" name="Raggruppa"/>
          <p:cNvGrpSpPr/>
          <p:nvPr/>
        </p:nvGrpSpPr>
        <p:grpSpPr>
          <a:xfrm>
            <a:off x="1206288" y="8564630"/>
            <a:ext cx="638678" cy="636639"/>
            <a:chOff x="-102" y="-12"/>
            <a:chExt cx="638676" cy="636638"/>
          </a:xfrm>
        </p:grpSpPr>
        <p:pic>
          <p:nvPicPr>
            <p:cNvPr id="335" name="image3.png" descr="image3.png"/>
            <p:cNvPicPr>
              <a:picLocks noChangeAspect="1"/>
            </p:cNvPicPr>
            <p:nvPr/>
          </p:nvPicPr>
          <p:blipFill>
            <a:blip r:embed="rId3"/>
            <a:srcRect l="6421" t="6470" r="6324" b="1116"/>
            <a:stretch>
              <a:fillRect/>
            </a:stretch>
          </p:blipFill>
          <p:spPr>
            <a:xfrm>
              <a:off x="-103" y="-13"/>
              <a:ext cx="638678" cy="63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46" extrusionOk="0">
                  <a:moveTo>
                    <a:pt x="10909" y="1"/>
                  </a:moveTo>
                  <a:cubicBezTo>
                    <a:pt x="7522" y="-28"/>
                    <a:pt x="4142" y="845"/>
                    <a:pt x="2386" y="2634"/>
                  </a:cubicBezTo>
                  <a:cubicBezTo>
                    <a:pt x="752" y="4300"/>
                    <a:pt x="337" y="5555"/>
                    <a:pt x="83" y="9631"/>
                  </a:cubicBezTo>
                  <a:cubicBezTo>
                    <a:pt x="-302" y="15786"/>
                    <a:pt x="535" y="17456"/>
                    <a:pt x="5139" y="19812"/>
                  </a:cubicBezTo>
                  <a:cubicBezTo>
                    <a:pt x="7367" y="20952"/>
                    <a:pt x="8826" y="21518"/>
                    <a:pt x="10207" y="21545"/>
                  </a:cubicBezTo>
                  <a:cubicBezTo>
                    <a:pt x="11589" y="21572"/>
                    <a:pt x="12885" y="21061"/>
                    <a:pt x="14787" y="20000"/>
                  </a:cubicBezTo>
                  <a:cubicBezTo>
                    <a:pt x="19209" y="17536"/>
                    <a:pt x="21298" y="13942"/>
                    <a:pt x="21298" y="8825"/>
                  </a:cubicBezTo>
                  <a:cubicBezTo>
                    <a:pt x="21298" y="5439"/>
                    <a:pt x="20955" y="4279"/>
                    <a:pt x="19485" y="2781"/>
                  </a:cubicBezTo>
                  <a:cubicBezTo>
                    <a:pt x="17700" y="962"/>
                    <a:pt x="14296" y="29"/>
                    <a:pt x="10909" y="1"/>
                  </a:cubicBez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  <p:sp>
          <p:nvSpPr>
            <p:cNvPr id="336" name="a"/>
            <p:cNvSpPr txBox="1"/>
            <p:nvPr/>
          </p:nvSpPr>
          <p:spPr>
            <a:xfrm>
              <a:off x="132464" y="44"/>
              <a:ext cx="327683" cy="57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 defTabSz="2438337">
                <a:lnSpc>
                  <a:spcPct val="90000"/>
                </a:lnSpc>
                <a:defRPr sz="3000" b="1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t>2</a:t>
              </a:r>
            </a:p>
          </p:txBody>
        </p:sp>
      </p:grpSp>
      <p:sp>
        <p:nvSpPr>
          <p:cNvPr id="338" name="Evento continuativo e organico, dotato di un solido background di ricerca accademica e declinato in azioni e progetti ripetibili e diversificati"/>
          <p:cNvSpPr txBox="1"/>
          <p:nvPr/>
        </p:nvSpPr>
        <p:spPr>
          <a:xfrm>
            <a:off x="7062871" y="4771033"/>
            <a:ext cx="7127318" cy="1699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Evento </a:t>
            </a:r>
            <a:r>
              <a:rPr>
                <a:solidFill>
                  <a:srgbClr val="FFFFFF"/>
                </a:solidFill>
              </a:rPr>
              <a:t>continuativo e organico</a:t>
            </a:r>
            <a:r>
              <a:t>, dotato di un </a:t>
            </a:r>
            <a:r>
              <a:rPr>
                <a:solidFill>
                  <a:srgbClr val="FFFFFF"/>
                </a:solidFill>
              </a:rPr>
              <a:t>solido background</a:t>
            </a:r>
            <a:r>
              <a:t> di ricerca accademica e declinato in azioni e progetti </a:t>
            </a:r>
            <a:r>
              <a:rPr>
                <a:solidFill>
                  <a:srgbClr val="FFFFFF"/>
                </a:solidFill>
              </a:rPr>
              <a:t>ripetibili</a:t>
            </a:r>
            <a:r>
              <a:t> </a:t>
            </a:r>
            <a:r>
              <a:rPr>
                <a:solidFill>
                  <a:srgbClr val="FFFFFF"/>
                </a:solidFill>
              </a:rPr>
              <a:t>e diversificati</a:t>
            </a:r>
          </a:p>
        </p:txBody>
      </p:sp>
      <p:sp>
        <p:nvSpPr>
          <p:cNvPr id="339" name="Sinergia tematica: ricerca interdipartimentale, tematiche d’orizzonte largo, saperi contaminati.…"/>
          <p:cNvSpPr txBox="1"/>
          <p:nvPr/>
        </p:nvSpPr>
        <p:spPr>
          <a:xfrm>
            <a:off x="7062871" y="7256109"/>
            <a:ext cx="7127318" cy="3253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Sinergia tematica</a:t>
            </a:r>
            <a:r>
              <a:rPr>
                <a:solidFill>
                  <a:srgbClr val="000000"/>
                </a:solidFill>
              </a:rPr>
              <a:t>: ricerca interdipartimentale, tematiche d’orizzonte largo, saperi contaminati.</a:t>
            </a:r>
          </a:p>
          <a:p>
            <a:pPr algn="l">
              <a:lnSpc>
                <a:spcPct val="90000"/>
              </a:lnSpc>
              <a:defRPr sz="2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Trasversalità d’organico</a:t>
            </a:r>
            <a:r>
              <a:rPr>
                <a:solidFill>
                  <a:srgbClr val="000000"/>
                </a:solidFill>
              </a:rPr>
              <a:t>: membri interni ed esterni molteplici e diversificati.</a:t>
            </a:r>
          </a:p>
          <a:p>
            <a:pPr algn="l">
              <a:lnSpc>
                <a:spcPct val="90000"/>
              </a:lnSpc>
              <a:defRPr sz="2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Trasversalità d’impatto</a:t>
            </a:r>
            <a:r>
              <a:rPr>
                <a:solidFill>
                  <a:srgbClr val="000000"/>
                </a:solidFill>
              </a:rPr>
              <a:t>: indicatori qualitativi e quantitativi misurabili e aggregati.</a:t>
            </a:r>
          </a:p>
        </p:txBody>
      </p:sp>
      <p:sp>
        <p:nvSpPr>
          <p:cNvPr id="340" name="- - - - -"/>
          <p:cNvSpPr txBox="1"/>
          <p:nvPr/>
        </p:nvSpPr>
        <p:spPr>
          <a:xfrm>
            <a:off x="9902907" y="6572249"/>
            <a:ext cx="1447243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0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- - - - - </a:t>
            </a:r>
          </a:p>
        </p:txBody>
      </p:sp>
      <p:sp>
        <p:nvSpPr>
          <p:cNvPr id="341" name="- - - - -"/>
          <p:cNvSpPr txBox="1"/>
          <p:nvPr/>
        </p:nvSpPr>
        <p:spPr>
          <a:xfrm>
            <a:off x="9902907" y="10268900"/>
            <a:ext cx="1447243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0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- - - - - </a:t>
            </a:r>
          </a:p>
        </p:txBody>
      </p:sp>
      <p:sp>
        <p:nvSpPr>
          <p:cNvPr id="342" name="Progetto declinato in eventi differenziati, figli di una stessa attività di ricerca. Coinvolgimento di attori, pratiche, servizi e strutture del territorio scalabili e di crescente risonanza e diffusione."/>
          <p:cNvSpPr txBox="1"/>
          <p:nvPr/>
        </p:nvSpPr>
        <p:spPr>
          <a:xfrm>
            <a:off x="7062871" y="10828591"/>
            <a:ext cx="7127318" cy="2087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Progetto declinato in </a:t>
            </a:r>
            <a:r>
              <a:rPr>
                <a:solidFill>
                  <a:srgbClr val="FFFFFF"/>
                </a:solidFill>
              </a:rPr>
              <a:t>eventi</a:t>
            </a:r>
            <a:r>
              <a:t> </a:t>
            </a:r>
            <a:r>
              <a:rPr>
                <a:solidFill>
                  <a:srgbClr val="FFFFFF"/>
                </a:solidFill>
              </a:rPr>
              <a:t>differenziati</a:t>
            </a:r>
            <a:r>
              <a:t>, figli di una stessa attività di ricerca. Coinvolgimento di attori, pratiche, servizi e strutture del territorio </a:t>
            </a:r>
            <a:r>
              <a:rPr>
                <a:solidFill>
                  <a:srgbClr val="FFFFFF"/>
                </a:solidFill>
              </a:rPr>
              <a:t>scalabili </a:t>
            </a:r>
            <a:r>
              <a:t>e di crescente</a:t>
            </a:r>
            <a:r>
              <a:rPr>
                <a:solidFill>
                  <a:srgbClr val="FFFFFF"/>
                </a:solidFill>
              </a:rPr>
              <a:t> risonanza e diffusione</a:t>
            </a:r>
            <a:r>
              <a:t>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2B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ttangolo"/>
          <p:cNvSpPr/>
          <p:nvPr/>
        </p:nvSpPr>
        <p:spPr>
          <a:xfrm>
            <a:off x="16652881" y="-44643"/>
            <a:ext cx="7711877" cy="13805286"/>
          </a:xfrm>
          <a:prstGeom prst="rect">
            <a:avLst/>
          </a:prstGeom>
          <a:solidFill>
            <a:srgbClr val="D7D9D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45" name="Rettangolo"/>
          <p:cNvSpPr/>
          <p:nvPr/>
        </p:nvSpPr>
        <p:spPr>
          <a:xfrm>
            <a:off x="18338835" y="-44643"/>
            <a:ext cx="6091310" cy="13805286"/>
          </a:xfrm>
          <a:prstGeom prst="rect">
            <a:avLst/>
          </a:prstGeom>
          <a:solidFill>
            <a:srgbClr val="8B8B8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46" name="Rettangolo"/>
          <p:cNvSpPr/>
          <p:nvPr/>
        </p:nvSpPr>
        <p:spPr>
          <a:xfrm>
            <a:off x="19959403" y="-44643"/>
            <a:ext cx="4470742" cy="13805286"/>
          </a:xfrm>
          <a:prstGeom prst="rect">
            <a:avLst/>
          </a:prstGeom>
          <a:solidFill>
            <a:srgbClr val="1A1A1A">
              <a:alpha val="7501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47" name="Schermata 2023-01-12 alle 14.46.25.png" descr="Schermata 2023-01-12 alle 14.46.2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7876" y="12762620"/>
            <a:ext cx="4470742" cy="943825"/>
          </a:xfrm>
          <a:prstGeom prst="rect">
            <a:avLst/>
          </a:prstGeom>
          <a:ln w="12700">
            <a:miter lim="400000"/>
          </a:ln>
        </p:spPr>
      </p:pic>
      <p:sp>
        <p:nvSpPr>
          <p:cNvPr id="348" name="Misurare"/>
          <p:cNvSpPr txBox="1"/>
          <p:nvPr/>
        </p:nvSpPr>
        <p:spPr>
          <a:xfrm rot="16200000">
            <a:off x="12636190" y="6887363"/>
            <a:ext cx="9779002" cy="934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>
                <a:solidFill>
                  <a:srgbClr val="000000"/>
                </a:solidFill>
              </a:defRPr>
            </a:lvl1pPr>
          </a:lstStyle>
          <a:p>
            <a:r>
              <a:t>Misurare</a:t>
            </a:r>
          </a:p>
        </p:txBody>
      </p:sp>
      <p:sp>
        <p:nvSpPr>
          <p:cNvPr id="349" name="Monitorare"/>
          <p:cNvSpPr txBox="1"/>
          <p:nvPr/>
        </p:nvSpPr>
        <p:spPr>
          <a:xfrm rot="16200000">
            <a:off x="14246791" y="6887363"/>
            <a:ext cx="9779002" cy="934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/>
            </a:lvl1pPr>
          </a:lstStyle>
          <a:p>
            <a:r>
              <a:t>Monitorare</a:t>
            </a:r>
          </a:p>
        </p:txBody>
      </p:sp>
      <p:sp>
        <p:nvSpPr>
          <p:cNvPr id="350" name="PUBLIC ENGAGEMENT"/>
          <p:cNvSpPr txBox="1"/>
          <p:nvPr/>
        </p:nvSpPr>
        <p:spPr>
          <a:xfrm>
            <a:off x="1206496" y="516718"/>
            <a:ext cx="5191850" cy="2169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 defTabSz="1121635">
              <a:lnSpc>
                <a:spcPct val="80000"/>
              </a:lnSpc>
              <a:defRPr sz="6000" b="1" spc="-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PUBLIC ENGAGEMENT</a:t>
            </a:r>
          </a:p>
        </p:txBody>
      </p:sp>
      <p:sp>
        <p:nvSpPr>
          <p:cNvPr id="351" name="Linea"/>
          <p:cNvSpPr/>
          <p:nvPr/>
        </p:nvSpPr>
        <p:spPr>
          <a:xfrm>
            <a:off x="1289718" y="2822575"/>
            <a:ext cx="3182770" cy="0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52" name="Step di misurazione"/>
          <p:cNvSpPr txBox="1"/>
          <p:nvPr/>
        </p:nvSpPr>
        <p:spPr>
          <a:xfrm>
            <a:off x="9446324" y="2429834"/>
            <a:ext cx="5465085" cy="785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 defTabSz="676909">
              <a:defRPr sz="4500" b="1" cap="small">
                <a:solidFill>
                  <a:srgbClr val="FFFFFF"/>
                </a:solidFill>
              </a:defRPr>
            </a:lvl1pPr>
          </a:lstStyle>
          <a:p>
            <a:r>
              <a:t>Step di misurazione</a:t>
            </a:r>
          </a:p>
        </p:txBody>
      </p:sp>
      <p:sp>
        <p:nvSpPr>
          <p:cNvPr id="353" name="Forma"/>
          <p:cNvSpPr/>
          <p:nvPr/>
        </p:nvSpPr>
        <p:spPr>
          <a:xfrm>
            <a:off x="4519784" y="4455668"/>
            <a:ext cx="1270002" cy="830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6" h="18833" extrusionOk="0">
                <a:moveTo>
                  <a:pt x="876" y="8300"/>
                </a:moveTo>
                <a:cubicBezTo>
                  <a:pt x="4757" y="-2767"/>
                  <a:pt x="16259" y="-2767"/>
                  <a:pt x="20140" y="8300"/>
                </a:cubicBezTo>
                <a:cubicBezTo>
                  <a:pt x="21308" y="11629"/>
                  <a:pt x="21308" y="15504"/>
                  <a:pt x="20140" y="18833"/>
                </a:cubicBezTo>
                <a:lnTo>
                  <a:pt x="876" y="18833"/>
                </a:lnTo>
                <a:cubicBezTo>
                  <a:pt x="-292" y="15504"/>
                  <a:pt x="-292" y="11629"/>
                  <a:pt x="876" y="830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4" name="La Core Idea"/>
          <p:cNvSpPr txBox="1"/>
          <p:nvPr/>
        </p:nvSpPr>
        <p:spPr>
          <a:xfrm>
            <a:off x="3683830" y="5319179"/>
            <a:ext cx="290566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35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La </a:t>
            </a:r>
            <a:r>
              <a:rPr i="1"/>
              <a:t>Core Idea</a:t>
            </a:r>
          </a:p>
        </p:txBody>
      </p:sp>
      <p:sp>
        <p:nvSpPr>
          <p:cNvPr id="355" name="Il trasferimento delle tematiche di Ricerca verso la Società"/>
          <p:cNvSpPr txBox="1"/>
          <p:nvPr/>
        </p:nvSpPr>
        <p:spPr>
          <a:xfrm>
            <a:off x="9450537" y="4373772"/>
            <a:ext cx="6191599" cy="994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000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Il trasferimento delle tematiche di Ricerca verso la Società</a:t>
            </a:r>
          </a:p>
        </p:txBody>
      </p:sp>
      <p:sp>
        <p:nvSpPr>
          <p:cNvPr id="356" name="Forma"/>
          <p:cNvSpPr/>
          <p:nvPr/>
        </p:nvSpPr>
        <p:spPr>
          <a:xfrm>
            <a:off x="4075284" y="7055344"/>
            <a:ext cx="2159003" cy="1412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6" h="18833" extrusionOk="0">
                <a:moveTo>
                  <a:pt x="876" y="8300"/>
                </a:moveTo>
                <a:cubicBezTo>
                  <a:pt x="4757" y="-2767"/>
                  <a:pt x="16259" y="-2767"/>
                  <a:pt x="20140" y="8300"/>
                </a:cubicBezTo>
                <a:cubicBezTo>
                  <a:pt x="21308" y="11629"/>
                  <a:pt x="21308" y="15504"/>
                  <a:pt x="20140" y="18833"/>
                </a:cubicBezTo>
                <a:lnTo>
                  <a:pt x="876" y="18833"/>
                </a:lnTo>
                <a:cubicBezTo>
                  <a:pt x="-292" y="15504"/>
                  <a:pt x="-292" y="11629"/>
                  <a:pt x="876" y="8300"/>
                </a:cubicBezTo>
                <a:close/>
              </a:path>
            </a:pathLst>
          </a:cu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7" name="Forma"/>
          <p:cNvSpPr/>
          <p:nvPr/>
        </p:nvSpPr>
        <p:spPr>
          <a:xfrm>
            <a:off x="3630785" y="10236437"/>
            <a:ext cx="3048002" cy="19934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6" h="18833" extrusionOk="0">
                <a:moveTo>
                  <a:pt x="876" y="8300"/>
                </a:moveTo>
                <a:cubicBezTo>
                  <a:pt x="4757" y="-2767"/>
                  <a:pt x="16259" y="-2767"/>
                  <a:pt x="20140" y="8300"/>
                </a:cubicBezTo>
                <a:cubicBezTo>
                  <a:pt x="21308" y="11629"/>
                  <a:pt x="21308" y="15504"/>
                  <a:pt x="20140" y="18833"/>
                </a:cubicBezTo>
                <a:lnTo>
                  <a:pt x="876" y="18833"/>
                </a:lnTo>
                <a:cubicBezTo>
                  <a:pt x="-292" y="15504"/>
                  <a:pt x="-292" y="11629"/>
                  <a:pt x="876" y="8300"/>
                </a:cubicBezTo>
                <a:close/>
              </a:path>
            </a:pathLst>
          </a:cu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8" name="Membri interni"/>
          <p:cNvSpPr txBox="1"/>
          <p:nvPr/>
        </p:nvSpPr>
        <p:spPr>
          <a:xfrm>
            <a:off x="1763615" y="8510571"/>
            <a:ext cx="318977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5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Membri interni</a:t>
            </a:r>
          </a:p>
        </p:txBody>
      </p:sp>
      <p:sp>
        <p:nvSpPr>
          <p:cNvPr id="359" name="Membri esterni"/>
          <p:cNvSpPr txBox="1"/>
          <p:nvPr/>
        </p:nvSpPr>
        <p:spPr>
          <a:xfrm>
            <a:off x="5365732" y="8510571"/>
            <a:ext cx="329655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5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Membri esterni</a:t>
            </a:r>
          </a:p>
        </p:txBody>
      </p:sp>
      <p:sp>
        <p:nvSpPr>
          <p:cNvPr id="360" name="Pubblici e utenza coinvolta"/>
          <p:cNvSpPr txBox="1"/>
          <p:nvPr/>
        </p:nvSpPr>
        <p:spPr>
          <a:xfrm>
            <a:off x="2175176" y="12255568"/>
            <a:ext cx="593707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5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Pubblici e utenza coinvolta</a:t>
            </a:r>
          </a:p>
        </p:txBody>
      </p:sp>
      <p:grpSp>
        <p:nvGrpSpPr>
          <p:cNvPr id="363" name="Raggruppa"/>
          <p:cNvGrpSpPr/>
          <p:nvPr/>
        </p:nvGrpSpPr>
        <p:grpSpPr>
          <a:xfrm>
            <a:off x="9450536" y="7053984"/>
            <a:ext cx="6191601" cy="2538290"/>
            <a:chOff x="0" y="-1"/>
            <a:chExt cx="6191599" cy="2538289"/>
          </a:xfrm>
        </p:grpSpPr>
        <p:sp>
          <p:nvSpPr>
            <p:cNvPr id="361" name="Il coinvolgimento di studenti, dottorandi, ricercatori, docenti e personale tecnico amministrativo"/>
            <p:cNvSpPr txBox="1"/>
            <p:nvPr/>
          </p:nvSpPr>
          <p:spPr>
            <a:xfrm>
              <a:off x="-1" y="-2"/>
              <a:ext cx="6191601" cy="14173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lnSpc>
                  <a:spcPct val="90000"/>
                </a:lnSpc>
                <a:defRPr sz="3000" cap="small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t>Il coinvolgimento di studenti, dottorandi, ricercatori, docenti e personale tecnico amministrativo</a:t>
              </a:r>
            </a:p>
          </p:txBody>
        </p:sp>
        <p:sp>
          <p:nvSpPr>
            <p:cNvPr id="362" name="Il coinvolgimento di partner esterni, pubblici e privati"/>
            <p:cNvSpPr txBox="1"/>
            <p:nvPr/>
          </p:nvSpPr>
          <p:spPr>
            <a:xfrm>
              <a:off x="-1" y="1543878"/>
              <a:ext cx="6191601" cy="9944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lnSpc>
                  <a:spcPct val="90000"/>
                </a:lnSpc>
                <a:defRPr sz="3000" cap="small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t>Il coinvolgimento di partner esterni, pubblici e privati</a:t>
              </a:r>
            </a:p>
          </p:txBody>
        </p:sp>
      </p:grpSp>
      <p:sp>
        <p:nvSpPr>
          <p:cNvPr id="364" name="Utenza ampia e diversificata: Anziani, Adulti, Adolescenti, Personale docente e non, studenti, minoranze e cittadinanza allargata"/>
          <p:cNvSpPr txBox="1"/>
          <p:nvPr/>
        </p:nvSpPr>
        <p:spPr>
          <a:xfrm>
            <a:off x="9450537" y="10431806"/>
            <a:ext cx="6191599" cy="216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000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Utenza ampia e diversificata: Anziani, Adulti, Adolescenti, Personale docente e non, studenti, minoranze e cittadinanza allargata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2B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Rettangolo"/>
          <p:cNvSpPr/>
          <p:nvPr/>
        </p:nvSpPr>
        <p:spPr>
          <a:xfrm>
            <a:off x="16652881" y="-44643"/>
            <a:ext cx="7711877" cy="13805286"/>
          </a:xfrm>
          <a:prstGeom prst="rect">
            <a:avLst/>
          </a:prstGeom>
          <a:solidFill>
            <a:srgbClr val="D7D9D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67" name="Rettangolo"/>
          <p:cNvSpPr/>
          <p:nvPr/>
        </p:nvSpPr>
        <p:spPr>
          <a:xfrm>
            <a:off x="18338835" y="-44643"/>
            <a:ext cx="6091310" cy="13805286"/>
          </a:xfrm>
          <a:prstGeom prst="rect">
            <a:avLst/>
          </a:prstGeom>
          <a:solidFill>
            <a:srgbClr val="8B8B8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68" name="Rettangolo"/>
          <p:cNvSpPr/>
          <p:nvPr/>
        </p:nvSpPr>
        <p:spPr>
          <a:xfrm>
            <a:off x="19959403" y="-44643"/>
            <a:ext cx="4470742" cy="13805286"/>
          </a:xfrm>
          <a:prstGeom prst="rect">
            <a:avLst/>
          </a:prstGeom>
          <a:solidFill>
            <a:srgbClr val="1A1A1A">
              <a:alpha val="7501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69" name="Schermata 2023-01-12 alle 14.46.25.png" descr="Schermata 2023-01-12 alle 14.46.2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7876" y="12762620"/>
            <a:ext cx="4470742" cy="943825"/>
          </a:xfrm>
          <a:prstGeom prst="rect">
            <a:avLst/>
          </a:prstGeom>
          <a:ln w="12700">
            <a:miter lim="400000"/>
          </a:ln>
        </p:spPr>
      </p:pic>
      <p:sp>
        <p:nvSpPr>
          <p:cNvPr id="370" name="Misurare"/>
          <p:cNvSpPr txBox="1"/>
          <p:nvPr/>
        </p:nvSpPr>
        <p:spPr>
          <a:xfrm rot="16200000">
            <a:off x="12636190" y="6887363"/>
            <a:ext cx="9779002" cy="934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>
                <a:solidFill>
                  <a:srgbClr val="000000"/>
                </a:solidFill>
              </a:defRPr>
            </a:lvl1pPr>
          </a:lstStyle>
          <a:p>
            <a:r>
              <a:t>Misurare</a:t>
            </a:r>
          </a:p>
        </p:txBody>
      </p:sp>
      <p:sp>
        <p:nvSpPr>
          <p:cNvPr id="371" name="Monitorare"/>
          <p:cNvSpPr txBox="1"/>
          <p:nvPr/>
        </p:nvSpPr>
        <p:spPr>
          <a:xfrm rot="16200000">
            <a:off x="14246791" y="6887363"/>
            <a:ext cx="9779002" cy="934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/>
            </a:lvl1pPr>
          </a:lstStyle>
          <a:p>
            <a:r>
              <a:t>Monitorare</a:t>
            </a:r>
          </a:p>
        </p:txBody>
      </p:sp>
      <p:sp>
        <p:nvSpPr>
          <p:cNvPr id="372" name="PUBLIC ENGAGEMENT"/>
          <p:cNvSpPr txBox="1"/>
          <p:nvPr/>
        </p:nvSpPr>
        <p:spPr>
          <a:xfrm>
            <a:off x="1206496" y="516718"/>
            <a:ext cx="5191850" cy="2169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 defTabSz="1121635">
              <a:lnSpc>
                <a:spcPct val="80000"/>
              </a:lnSpc>
              <a:defRPr sz="6000" b="1" spc="-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PUBLIC ENGAGEMENT</a:t>
            </a:r>
          </a:p>
        </p:txBody>
      </p:sp>
      <p:sp>
        <p:nvSpPr>
          <p:cNvPr id="373" name="Linea"/>
          <p:cNvSpPr/>
          <p:nvPr/>
        </p:nvSpPr>
        <p:spPr>
          <a:xfrm>
            <a:off x="1289718" y="2822575"/>
            <a:ext cx="3182770" cy="0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74" name="Step di misurazione"/>
          <p:cNvSpPr txBox="1"/>
          <p:nvPr/>
        </p:nvSpPr>
        <p:spPr>
          <a:xfrm>
            <a:off x="9446324" y="2429834"/>
            <a:ext cx="5465085" cy="785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 defTabSz="676909">
              <a:defRPr sz="4500" b="1" cap="small">
                <a:solidFill>
                  <a:srgbClr val="FFFFFF"/>
                </a:solidFill>
              </a:defRPr>
            </a:lvl1pPr>
          </a:lstStyle>
          <a:p>
            <a:r>
              <a:t>Step di misurazione</a:t>
            </a:r>
          </a:p>
        </p:txBody>
      </p:sp>
      <p:sp>
        <p:nvSpPr>
          <p:cNvPr id="375" name="Gli Indicatori Qualitativi…"/>
          <p:cNvSpPr txBox="1"/>
          <p:nvPr/>
        </p:nvSpPr>
        <p:spPr>
          <a:xfrm>
            <a:off x="9448800" y="5338360"/>
            <a:ext cx="4604147" cy="1840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3000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Gli Indicatori Qualitativi</a:t>
            </a:r>
          </a:p>
          <a:p>
            <a:pPr algn="l">
              <a:lnSpc>
                <a:spcPct val="90000"/>
              </a:lnSpc>
              <a:defRPr sz="3000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/>
          </a:p>
          <a:p>
            <a:pPr algn="l">
              <a:lnSpc>
                <a:spcPct val="90000"/>
              </a:lnSpc>
              <a:defRPr sz="3000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/>
          </a:p>
          <a:p>
            <a:pPr algn="l">
              <a:lnSpc>
                <a:spcPct val="90000"/>
              </a:lnSpc>
              <a:defRPr sz="3000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Gli Indicatori Quantitativi</a:t>
            </a:r>
          </a:p>
        </p:txBody>
      </p:sp>
      <p:sp>
        <p:nvSpPr>
          <p:cNvPr id="376" name="Forma"/>
          <p:cNvSpPr/>
          <p:nvPr/>
        </p:nvSpPr>
        <p:spPr>
          <a:xfrm>
            <a:off x="3186284" y="4691620"/>
            <a:ext cx="3937003" cy="2574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6" h="18833" extrusionOk="0">
                <a:moveTo>
                  <a:pt x="876" y="8300"/>
                </a:moveTo>
                <a:cubicBezTo>
                  <a:pt x="4757" y="-2767"/>
                  <a:pt x="16259" y="-2767"/>
                  <a:pt x="20140" y="8300"/>
                </a:cubicBezTo>
                <a:cubicBezTo>
                  <a:pt x="21308" y="11629"/>
                  <a:pt x="21308" y="15504"/>
                  <a:pt x="20140" y="18833"/>
                </a:cubicBezTo>
                <a:lnTo>
                  <a:pt x="876" y="18833"/>
                </a:lnTo>
                <a:cubicBezTo>
                  <a:pt x="-292" y="15504"/>
                  <a:pt x="-292" y="11629"/>
                  <a:pt x="876" y="8300"/>
                </a:cubicBezTo>
                <a:close/>
              </a:path>
            </a:pathLst>
          </a:cu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77" name="Forma"/>
          <p:cNvSpPr/>
          <p:nvPr/>
        </p:nvSpPr>
        <p:spPr>
          <a:xfrm>
            <a:off x="2741784" y="8437036"/>
            <a:ext cx="4826003" cy="3156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6" h="18833" extrusionOk="0">
                <a:moveTo>
                  <a:pt x="876" y="8300"/>
                </a:moveTo>
                <a:cubicBezTo>
                  <a:pt x="4757" y="-2767"/>
                  <a:pt x="16259" y="-2767"/>
                  <a:pt x="20140" y="8300"/>
                </a:cubicBezTo>
                <a:cubicBezTo>
                  <a:pt x="21308" y="11629"/>
                  <a:pt x="21308" y="15504"/>
                  <a:pt x="20140" y="18833"/>
                </a:cubicBezTo>
                <a:lnTo>
                  <a:pt x="876" y="18833"/>
                </a:lnTo>
                <a:cubicBezTo>
                  <a:pt x="-292" y="15504"/>
                  <a:pt x="-292" y="11629"/>
                  <a:pt x="876" y="830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78" name="Gli indicatori d’impatto"/>
          <p:cNvSpPr txBox="1"/>
          <p:nvPr/>
        </p:nvSpPr>
        <p:spPr>
          <a:xfrm>
            <a:off x="2631071" y="7275872"/>
            <a:ext cx="504742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5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Gli indicatori d’impatto</a:t>
            </a:r>
          </a:p>
        </p:txBody>
      </p:sp>
      <p:sp>
        <p:nvSpPr>
          <p:cNvPr id="379" name="La valutazione finale dell’evento"/>
          <p:cNvSpPr txBox="1"/>
          <p:nvPr/>
        </p:nvSpPr>
        <p:spPr>
          <a:xfrm>
            <a:off x="1621832" y="11611541"/>
            <a:ext cx="70659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5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La valutazione finale dell’evento</a:t>
            </a:r>
          </a:p>
        </p:txBody>
      </p:sp>
      <p:sp>
        <p:nvSpPr>
          <p:cNvPr id="380" name="Il questionario di gradimento"/>
          <p:cNvSpPr txBox="1"/>
          <p:nvPr/>
        </p:nvSpPr>
        <p:spPr>
          <a:xfrm>
            <a:off x="9448800" y="10059658"/>
            <a:ext cx="5191848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000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Il questionario di gradimento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2B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Rettangolo"/>
          <p:cNvSpPr/>
          <p:nvPr/>
        </p:nvSpPr>
        <p:spPr>
          <a:xfrm>
            <a:off x="594098" y="8561157"/>
            <a:ext cx="9461501" cy="4254503"/>
          </a:xfrm>
          <a:prstGeom prst="rect">
            <a:avLst/>
          </a:prstGeom>
          <a:solidFill>
            <a:srgbClr val="912F1A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2438337"/>
            <a:endParaRPr/>
          </a:p>
        </p:txBody>
      </p:sp>
      <p:sp>
        <p:nvSpPr>
          <p:cNvPr id="383" name="Rettangolo"/>
          <p:cNvSpPr/>
          <p:nvPr/>
        </p:nvSpPr>
        <p:spPr>
          <a:xfrm>
            <a:off x="8561968" y="4734765"/>
            <a:ext cx="9461501" cy="4254503"/>
          </a:xfrm>
          <a:prstGeom prst="rect">
            <a:avLst/>
          </a:prstGeom>
          <a:solidFill>
            <a:srgbClr val="D2433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2438337"/>
            <a:endParaRPr/>
          </a:p>
        </p:txBody>
      </p:sp>
      <p:sp>
        <p:nvSpPr>
          <p:cNvPr id="384" name="Rettangolo"/>
          <p:cNvSpPr/>
          <p:nvPr/>
        </p:nvSpPr>
        <p:spPr>
          <a:xfrm>
            <a:off x="18338835" y="-44643"/>
            <a:ext cx="6091310" cy="13805286"/>
          </a:xfrm>
          <a:prstGeom prst="rect">
            <a:avLst/>
          </a:prstGeom>
          <a:solidFill>
            <a:srgbClr val="8B8B8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85" name="Rettangolo"/>
          <p:cNvSpPr/>
          <p:nvPr/>
        </p:nvSpPr>
        <p:spPr>
          <a:xfrm>
            <a:off x="19959403" y="-44643"/>
            <a:ext cx="4470742" cy="13805286"/>
          </a:xfrm>
          <a:prstGeom prst="rect">
            <a:avLst/>
          </a:prstGeom>
          <a:solidFill>
            <a:srgbClr val="1A1A1A">
              <a:alpha val="7501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86" name="Schermata 2023-01-12 alle 14.46.25.png" descr="Schermata 2023-01-12 alle 14.46.2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7876" y="12762620"/>
            <a:ext cx="4470742" cy="943825"/>
          </a:xfrm>
          <a:prstGeom prst="rect">
            <a:avLst/>
          </a:prstGeom>
          <a:ln w="12700">
            <a:miter lim="400000"/>
          </a:ln>
        </p:spPr>
      </p:pic>
      <p:sp>
        <p:nvSpPr>
          <p:cNvPr id="387" name="AZIONI…"/>
          <p:cNvSpPr txBox="1"/>
          <p:nvPr/>
        </p:nvSpPr>
        <p:spPr>
          <a:xfrm>
            <a:off x="1252547" y="927939"/>
            <a:ext cx="4135612" cy="1728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pPr algn="l" defTabSz="1072869">
              <a:lnSpc>
                <a:spcPct val="80000"/>
              </a:lnSpc>
              <a:defRPr sz="5700" b="1" spc="-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AZIONI </a:t>
            </a:r>
            <a:endParaRPr spc="-115"/>
          </a:p>
          <a:p>
            <a:pPr algn="l" defTabSz="1072869">
              <a:lnSpc>
                <a:spcPct val="80000"/>
              </a:lnSpc>
              <a:defRPr sz="5700" b="1" spc="-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2023</a:t>
            </a:r>
          </a:p>
        </p:txBody>
      </p:sp>
      <p:sp>
        <p:nvSpPr>
          <p:cNvPr id="388" name="Linea"/>
          <p:cNvSpPr/>
          <p:nvPr/>
        </p:nvSpPr>
        <p:spPr>
          <a:xfrm flipV="1">
            <a:off x="877884" y="1231190"/>
            <a:ext cx="2" cy="3182770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89" name="Linea"/>
          <p:cNvSpPr/>
          <p:nvPr/>
        </p:nvSpPr>
        <p:spPr>
          <a:xfrm flipH="1" flipV="1">
            <a:off x="14672" y="6129108"/>
            <a:ext cx="6611363" cy="2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90" name="Monitorare le attività"/>
          <p:cNvSpPr txBox="1"/>
          <p:nvPr/>
        </p:nvSpPr>
        <p:spPr>
          <a:xfrm>
            <a:off x="13492872" y="4907117"/>
            <a:ext cx="4820312" cy="1232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825500">
              <a:defRPr sz="4100" b="1" cap="small">
                <a:solidFill>
                  <a:srgbClr val="000000"/>
                </a:solidFill>
              </a:defRPr>
            </a:lvl1pPr>
          </a:lstStyle>
          <a:p>
            <a:r>
              <a:t>Monitorare le attività</a:t>
            </a:r>
          </a:p>
        </p:txBody>
      </p:sp>
      <p:sp>
        <p:nvSpPr>
          <p:cNvPr id="391" name="Monitorare la Cultura di TM"/>
          <p:cNvSpPr txBox="1"/>
          <p:nvPr/>
        </p:nvSpPr>
        <p:spPr>
          <a:xfrm>
            <a:off x="910198" y="8892560"/>
            <a:ext cx="4820311" cy="1356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825500">
              <a:defRPr sz="4100" b="1" cap="small">
                <a:solidFill>
                  <a:srgbClr val="FFFFFF"/>
                </a:solidFill>
              </a:defRPr>
            </a:lvl1pPr>
          </a:lstStyle>
          <a:p>
            <a:r>
              <a:t>Monitorare la Cultura di TM</a:t>
            </a:r>
          </a:p>
        </p:txBody>
      </p:sp>
      <p:sp>
        <p:nvSpPr>
          <p:cNvPr id="392" name="IRIS semplificato - Società"/>
          <p:cNvSpPr txBox="1"/>
          <p:nvPr/>
        </p:nvSpPr>
        <p:spPr>
          <a:xfrm>
            <a:off x="9375501" y="6534429"/>
            <a:ext cx="591294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25500">
              <a:defRPr sz="3600" b="1">
                <a:solidFill>
                  <a:srgbClr val="000000"/>
                </a:solidFill>
              </a:defRPr>
            </a:pPr>
            <a:r>
              <a:t>IRIS semplificato -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Società</a:t>
            </a:r>
          </a:p>
        </p:txBody>
      </p:sp>
      <p:sp>
        <p:nvSpPr>
          <p:cNvPr id="393" name="La Data Visualization della Terza Missione al FICLIT"/>
          <p:cNvSpPr txBox="1"/>
          <p:nvPr/>
        </p:nvSpPr>
        <p:spPr>
          <a:xfrm>
            <a:off x="2602435" y="10485322"/>
            <a:ext cx="6206828" cy="1991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25500">
              <a:defRPr sz="4100" b="1">
                <a:solidFill>
                  <a:srgbClr val="000000"/>
                </a:solidFill>
              </a:defRPr>
            </a:pPr>
            <a:r>
              <a:t>La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Data Visualization</a:t>
            </a:r>
            <a:r>
              <a:t> della Terza Missione al FICLIT </a:t>
            </a:r>
          </a:p>
        </p:txBody>
      </p:sp>
      <p:pic>
        <p:nvPicPr>
          <p:cNvPr id="394" name="Immagine 9" descr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8737" y="9449"/>
            <a:ext cx="2626499" cy="2626498"/>
          </a:xfrm>
          <a:prstGeom prst="rect">
            <a:avLst/>
          </a:prstGeom>
          <a:ln w="12700">
            <a:miter lim="400000"/>
          </a:ln>
        </p:spPr>
      </p:pic>
      <p:sp>
        <p:nvSpPr>
          <p:cNvPr id="395" name="Monitorare"/>
          <p:cNvSpPr txBox="1"/>
          <p:nvPr/>
        </p:nvSpPr>
        <p:spPr>
          <a:xfrm rot="16200000">
            <a:off x="14246791" y="6887363"/>
            <a:ext cx="9779002" cy="934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>
                <a:solidFill>
                  <a:srgbClr val="000000"/>
                </a:solidFill>
              </a:defRPr>
            </a:lvl1pPr>
          </a:lstStyle>
          <a:p>
            <a:r>
              <a:t>Monitorare</a:t>
            </a:r>
          </a:p>
        </p:txBody>
      </p:sp>
      <p:sp>
        <p:nvSpPr>
          <p:cNvPr id="396" name="Linea"/>
          <p:cNvSpPr/>
          <p:nvPr/>
        </p:nvSpPr>
        <p:spPr>
          <a:xfrm flipH="1" flipV="1">
            <a:off x="11701820" y="10688408"/>
            <a:ext cx="6611363" cy="2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97" name="IRIS semplificato - Scuola"/>
          <p:cNvSpPr txBox="1"/>
          <p:nvPr/>
        </p:nvSpPr>
        <p:spPr>
          <a:xfrm>
            <a:off x="9375501" y="7372629"/>
            <a:ext cx="591294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25500">
              <a:defRPr sz="3600" b="1">
                <a:solidFill>
                  <a:srgbClr val="000000"/>
                </a:solidFill>
              </a:defRPr>
            </a:pPr>
            <a:r>
              <a:t>IRIS semplificato -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/>
              </a:rPr>
              <a:t>Scuola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701</Words>
  <Application>Microsoft Macintosh PowerPoint</Application>
  <PresentationFormat>Personalizzato</PresentationFormat>
  <Paragraphs>129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Helvetica Neue</vt:lpstr>
      <vt:lpstr>Helvetica Neue Medium</vt:lpstr>
      <vt:lpstr>21_BasicWhite</vt:lpstr>
      <vt:lpstr>TERZA MISSIONE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TERZA MISSIONE</dc:title>
  <cp:lastModifiedBy>Paola Maria Carmela Italia</cp:lastModifiedBy>
  <cp:revision>1</cp:revision>
  <dcterms:modified xsi:type="dcterms:W3CDTF">2023-04-12T19:49:04Z</dcterms:modified>
</cp:coreProperties>
</file>